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74" r:id="rId3"/>
    <p:sldId id="280" r:id="rId4"/>
    <p:sldId id="281" r:id="rId5"/>
    <p:sldId id="269" r:id="rId6"/>
    <p:sldId id="278" r:id="rId7"/>
    <p:sldId id="270" r:id="rId8"/>
    <p:sldId id="295" r:id="rId9"/>
    <p:sldId id="283" r:id="rId10"/>
    <p:sldId id="285" r:id="rId11"/>
    <p:sldId id="286" r:id="rId12"/>
    <p:sldId id="297" r:id="rId13"/>
    <p:sldId id="282" r:id="rId14"/>
    <p:sldId id="290" r:id="rId15"/>
    <p:sldId id="288" r:id="rId16"/>
    <p:sldId id="289" r:id="rId17"/>
    <p:sldId id="294" r:id="rId18"/>
    <p:sldId id="291" r:id="rId19"/>
    <p:sldId id="292" r:id="rId20"/>
    <p:sldId id="293" r:id="rId21"/>
    <p:sldId id="273" r:id="rId22"/>
    <p:sldId id="29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60"/>
  </p:normalViewPr>
  <p:slideViewPr>
    <p:cSldViewPr>
      <p:cViewPr>
        <p:scale>
          <a:sx n="125" d="100"/>
          <a:sy n="125" d="100"/>
        </p:scale>
        <p:origin x="-1140" y="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Sheet1!$A$3:$O$3</c:f>
              <c:strCache>
                <c:ptCount val="15"/>
                <c:pt idx="0">
                  <c:v>Frequent Service</c:v>
                </c:pt>
                <c:pt idx="1">
                  <c:v>Early Late Weekdays</c:v>
                </c:pt>
                <c:pt idx="2">
                  <c:v>Expand Service Area</c:v>
                </c:pt>
                <c:pt idx="3">
                  <c:v>More Service Weekends</c:v>
                </c:pt>
                <c:pt idx="4">
                  <c:v>Early Late Weekend</c:v>
                </c:pt>
                <c:pt idx="5">
                  <c:v>Real Time Info</c:v>
                </c:pt>
                <c:pt idx="6">
                  <c:v>Direct Service</c:v>
                </c:pt>
                <c:pt idx="7">
                  <c:v>Reduce Travel Time</c:v>
                </c:pt>
                <c:pt idx="8">
                  <c:v>Bus To Rail</c:v>
                </c:pt>
                <c:pt idx="9">
                  <c:v>More Shelters</c:v>
                </c:pt>
                <c:pt idx="10">
                  <c:v>Improved Lighting</c:v>
                </c:pt>
                <c:pt idx="11">
                  <c:v>Community Circulator Service</c:v>
                </c:pt>
                <c:pt idx="12">
                  <c:v>Wifi On Bus</c:v>
                </c:pt>
                <c:pt idx="13">
                  <c:v>More Benches</c:v>
                </c:pt>
                <c:pt idx="14">
                  <c:v>Install Bike Racks</c:v>
                </c:pt>
              </c:strCache>
            </c:strRef>
          </c:cat>
          <c:val>
            <c:numRef>
              <c:f>Sheet1!$A$4:$O$4</c:f>
              <c:numCache>
                <c:formatCode>0%</c:formatCode>
                <c:ptCount val="15"/>
                <c:pt idx="0">
                  <c:v>0.69</c:v>
                </c:pt>
                <c:pt idx="1">
                  <c:v>0.66</c:v>
                </c:pt>
                <c:pt idx="2">
                  <c:v>0.52</c:v>
                </c:pt>
                <c:pt idx="3">
                  <c:v>0.49</c:v>
                </c:pt>
                <c:pt idx="4">
                  <c:v>0.48</c:v>
                </c:pt>
                <c:pt idx="5">
                  <c:v>0.38</c:v>
                </c:pt>
                <c:pt idx="6">
                  <c:v>0.37</c:v>
                </c:pt>
                <c:pt idx="7">
                  <c:v>0.36</c:v>
                </c:pt>
                <c:pt idx="8">
                  <c:v>0.35</c:v>
                </c:pt>
                <c:pt idx="9">
                  <c:v>0.35</c:v>
                </c:pt>
                <c:pt idx="10">
                  <c:v>0.34</c:v>
                </c:pt>
                <c:pt idx="11">
                  <c:v>0.25</c:v>
                </c:pt>
                <c:pt idx="12">
                  <c:v>0.23</c:v>
                </c:pt>
                <c:pt idx="13">
                  <c:v>0.22</c:v>
                </c:pt>
                <c:pt idx="14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89-47EA-B8FB-16B5D7201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254592"/>
        <c:axId val="158256128"/>
      </c:barChart>
      <c:catAx>
        <c:axId val="15825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56128"/>
        <c:crosses val="autoZero"/>
        <c:auto val="1"/>
        <c:lblAlgn val="ctr"/>
        <c:lblOffset val="100"/>
        <c:noMultiLvlLbl val="0"/>
      </c:catAx>
      <c:valAx>
        <c:axId val="15825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5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461ED-36DA-487B-BFFB-F46FEC497F92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7E82-23D7-4B2A-AE10-21B868CA4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2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7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75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66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0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40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18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5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7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3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0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BB091-A4B0-49CB-BFE7-83DD4726E0E8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9663E-D9B3-4CDB-A11B-765167E50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8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692867B-8FFD-BD48-97B6-7D7446EEF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36B71C0-C477-7444-B798-D7AB8640D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7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source=images&amp;cd=&amp;cad=rja&amp;uact=8&amp;ved=0ahUKEwiTh4bQhb_MAhXPsh4KHXOIBZcQjRwIBw&amp;url=http://www.atgrace.com/events/next-steps-301&amp;psig=AFQjCNEsLpkLWDGXZwx95kDr7OrXQ5ooiw&amp;ust=146240399744329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193" y="1643710"/>
            <a:ext cx="84921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en-US" sz="4400" b="1" dirty="0" smtClean="0">
              <a:solidFill>
                <a:prstClr val="black"/>
              </a:solidFill>
              <a:latin typeface="Humnst777 Cn BT"/>
              <a:cs typeface="Humnst777 Cn BT"/>
            </a:endParaRPr>
          </a:p>
          <a:p>
            <a:pPr algn="ctr" defTabSz="457200"/>
            <a:r>
              <a:rPr lang="en-US" sz="4400" b="1" dirty="0" smtClean="0">
                <a:solidFill>
                  <a:prstClr val="black"/>
                </a:solidFill>
                <a:latin typeface="Humnst777 Cn BT"/>
                <a:cs typeface="Humnst777 Cn BT"/>
              </a:rPr>
              <a:t>Pierce Transit </a:t>
            </a:r>
          </a:p>
          <a:p>
            <a:pPr algn="ctr" defTabSz="457200"/>
            <a:r>
              <a:rPr lang="en-US" sz="3600" b="1" dirty="0" smtClean="0">
                <a:solidFill>
                  <a:prstClr val="black"/>
                </a:solidFill>
                <a:latin typeface="Humnst777 Cn BT"/>
                <a:cs typeface="Humnst777 Cn BT"/>
              </a:rPr>
              <a:t>Comprehensive Route Network Analysis</a:t>
            </a:r>
          </a:p>
          <a:p>
            <a:pPr algn="ctr" defTabSz="457200"/>
            <a:endParaRPr lang="en-US" sz="4400" dirty="0" smtClean="0">
              <a:solidFill>
                <a:prstClr val="black"/>
              </a:solidFill>
              <a:latin typeface="Humnst777 Cn BT"/>
              <a:cs typeface="Humnst777 Cn BT"/>
            </a:endParaRPr>
          </a:p>
          <a:p>
            <a:pPr algn="ctr" defTabSz="457200"/>
            <a:endParaRPr lang="en-US" sz="4400" dirty="0">
              <a:solidFill>
                <a:prstClr val="black"/>
              </a:solidFill>
              <a:latin typeface="Humnst777 Cn BT"/>
              <a:cs typeface="Humnst777 Cn BT"/>
            </a:endParaRPr>
          </a:p>
          <a:p>
            <a:pPr algn="ctr" defTabSz="457200"/>
            <a:endParaRPr lang="en-US" sz="1000" dirty="0" smtClean="0">
              <a:solidFill>
                <a:prstClr val="black"/>
              </a:solidFill>
              <a:latin typeface="Humnst777 Cn BT"/>
              <a:cs typeface="Humnst777 Cn BT"/>
            </a:endParaRPr>
          </a:p>
          <a:p>
            <a:pPr algn="ctr" defTabSz="457200"/>
            <a:endParaRPr lang="en-US" sz="1000" dirty="0" smtClean="0">
              <a:solidFill>
                <a:prstClr val="black"/>
              </a:solidFill>
              <a:latin typeface="Humnst777 Cn BT"/>
              <a:cs typeface="Humnst777 Cn B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78" y="3641701"/>
            <a:ext cx="51739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2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3886200" cy="502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52601"/>
            <a:ext cx="3886200" cy="5029200"/>
          </a:xfrm>
          <a:prstGeom prst="rect">
            <a:avLst/>
          </a:prstGeom>
        </p:spPr>
      </p:pic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5905500" y="3677920"/>
            <a:ext cx="635000" cy="170180"/>
          </a:xfrm>
          <a:custGeom>
            <a:avLst/>
            <a:gdLst>
              <a:gd name="connsiteX0" fmla="*/ 0 w 635000"/>
              <a:gd name="connsiteY0" fmla="*/ 162560 h 170180"/>
              <a:gd name="connsiteX1" fmla="*/ 195580 w 635000"/>
              <a:gd name="connsiteY1" fmla="*/ 170180 h 170180"/>
              <a:gd name="connsiteX2" fmla="*/ 195580 w 635000"/>
              <a:gd name="connsiteY2" fmla="*/ 0 h 170180"/>
              <a:gd name="connsiteX3" fmla="*/ 381000 w 635000"/>
              <a:gd name="connsiteY3" fmla="*/ 10160 h 170180"/>
              <a:gd name="connsiteX4" fmla="*/ 383540 w 635000"/>
              <a:gd name="connsiteY4" fmla="*/ 58420 h 170180"/>
              <a:gd name="connsiteX5" fmla="*/ 492760 w 635000"/>
              <a:gd name="connsiteY5" fmla="*/ 68580 h 170180"/>
              <a:gd name="connsiteX6" fmla="*/ 635000 w 635000"/>
              <a:gd name="connsiteY6" fmla="*/ 1447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000" h="170180">
                <a:moveTo>
                  <a:pt x="0" y="162560"/>
                </a:moveTo>
                <a:lnTo>
                  <a:pt x="195580" y="170180"/>
                </a:lnTo>
                <a:lnTo>
                  <a:pt x="195580" y="0"/>
                </a:lnTo>
                <a:lnTo>
                  <a:pt x="381000" y="10160"/>
                </a:lnTo>
                <a:lnTo>
                  <a:pt x="383540" y="58420"/>
                </a:lnTo>
                <a:lnTo>
                  <a:pt x="492760" y="68580"/>
                </a:lnTo>
                <a:lnTo>
                  <a:pt x="635000" y="14478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321159" y="4645578"/>
            <a:ext cx="519061" cy="226142"/>
          </a:xfrm>
          <a:custGeom>
            <a:avLst/>
            <a:gdLst>
              <a:gd name="connsiteX0" fmla="*/ 0 w 891540"/>
              <a:gd name="connsiteY0" fmla="*/ 124460 h 228600"/>
              <a:gd name="connsiteX1" fmla="*/ 264160 w 891540"/>
              <a:gd name="connsiteY1" fmla="*/ 129540 h 228600"/>
              <a:gd name="connsiteX2" fmla="*/ 269240 w 891540"/>
              <a:gd name="connsiteY2" fmla="*/ 0 h 228600"/>
              <a:gd name="connsiteX3" fmla="*/ 891540 w 891540"/>
              <a:gd name="connsiteY3" fmla="*/ 20320 h 228600"/>
              <a:gd name="connsiteX4" fmla="*/ 889000 w 891540"/>
              <a:gd name="connsiteY4" fmla="*/ 228600 h 228600"/>
              <a:gd name="connsiteX0" fmla="*/ 0 w 627380"/>
              <a:gd name="connsiteY0" fmla="*/ 129540 h 228600"/>
              <a:gd name="connsiteX1" fmla="*/ 5080 w 627380"/>
              <a:gd name="connsiteY1" fmla="*/ 0 h 228600"/>
              <a:gd name="connsiteX2" fmla="*/ 627380 w 627380"/>
              <a:gd name="connsiteY2" fmla="*/ 20320 h 228600"/>
              <a:gd name="connsiteX3" fmla="*/ 624840 w 627380"/>
              <a:gd name="connsiteY3" fmla="*/ 228600 h 228600"/>
              <a:gd name="connsiteX0" fmla="*/ 0 w 622300"/>
              <a:gd name="connsiteY0" fmla="*/ 0 h 228600"/>
              <a:gd name="connsiteX1" fmla="*/ 622300 w 622300"/>
              <a:gd name="connsiteY1" fmla="*/ 20320 h 228600"/>
              <a:gd name="connsiteX2" fmla="*/ 619760 w 622300"/>
              <a:gd name="connsiteY2" fmla="*/ 228600 h 228600"/>
              <a:gd name="connsiteX0" fmla="*/ 0 w 519061"/>
              <a:gd name="connsiteY0" fmla="*/ 0 h 226142"/>
              <a:gd name="connsiteX1" fmla="*/ 519061 w 519061"/>
              <a:gd name="connsiteY1" fmla="*/ 17862 h 226142"/>
              <a:gd name="connsiteX2" fmla="*/ 516521 w 519061"/>
              <a:gd name="connsiteY2" fmla="*/ 226142 h 2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061" h="226142">
                <a:moveTo>
                  <a:pt x="0" y="0"/>
                </a:moveTo>
                <a:lnTo>
                  <a:pt x="519061" y="17862"/>
                </a:lnTo>
                <a:cubicBezTo>
                  <a:pt x="518214" y="87289"/>
                  <a:pt x="517368" y="156715"/>
                  <a:pt x="516521" y="226142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96380" y="4544060"/>
            <a:ext cx="58420" cy="922020"/>
          </a:xfrm>
          <a:custGeom>
            <a:avLst/>
            <a:gdLst>
              <a:gd name="connsiteX0" fmla="*/ 17780 w 58420"/>
              <a:gd name="connsiteY0" fmla="*/ 0 h 922020"/>
              <a:gd name="connsiteX1" fmla="*/ 5080 w 58420"/>
              <a:gd name="connsiteY1" fmla="*/ 561340 h 922020"/>
              <a:gd name="connsiteX2" fmla="*/ 0 w 58420"/>
              <a:gd name="connsiteY2" fmla="*/ 665480 h 922020"/>
              <a:gd name="connsiteX3" fmla="*/ 15240 w 58420"/>
              <a:gd name="connsiteY3" fmla="*/ 723900 h 922020"/>
              <a:gd name="connsiteX4" fmla="*/ 25400 w 58420"/>
              <a:gd name="connsiteY4" fmla="*/ 812800 h 922020"/>
              <a:gd name="connsiteX5" fmla="*/ 43180 w 58420"/>
              <a:gd name="connsiteY5" fmla="*/ 843280 h 922020"/>
              <a:gd name="connsiteX6" fmla="*/ 58420 w 58420"/>
              <a:gd name="connsiteY6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20" h="922020">
                <a:moveTo>
                  <a:pt x="17780" y="0"/>
                </a:moveTo>
                <a:lnTo>
                  <a:pt x="5080" y="561340"/>
                </a:lnTo>
                <a:lnTo>
                  <a:pt x="0" y="665480"/>
                </a:lnTo>
                <a:lnTo>
                  <a:pt x="15240" y="723900"/>
                </a:lnTo>
                <a:lnTo>
                  <a:pt x="25400" y="812800"/>
                </a:lnTo>
                <a:lnTo>
                  <a:pt x="43180" y="843280"/>
                </a:lnTo>
                <a:lnTo>
                  <a:pt x="58420" y="9220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461760" y="4399280"/>
            <a:ext cx="81280" cy="132080"/>
          </a:xfrm>
          <a:custGeom>
            <a:avLst/>
            <a:gdLst>
              <a:gd name="connsiteX0" fmla="*/ 0 w 81280"/>
              <a:gd name="connsiteY0" fmla="*/ 132080 h 132080"/>
              <a:gd name="connsiteX1" fmla="*/ 7620 w 81280"/>
              <a:gd name="connsiteY1" fmla="*/ 0 h 132080"/>
              <a:gd name="connsiteX2" fmla="*/ 81280 w 81280"/>
              <a:gd name="connsiteY2" fmla="*/ 2540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" h="132080">
                <a:moveTo>
                  <a:pt x="0" y="132080"/>
                </a:moveTo>
                <a:lnTo>
                  <a:pt x="7620" y="0"/>
                </a:lnTo>
                <a:lnTo>
                  <a:pt x="81280" y="25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86220" y="4000500"/>
            <a:ext cx="43180" cy="396240"/>
          </a:xfrm>
          <a:custGeom>
            <a:avLst/>
            <a:gdLst>
              <a:gd name="connsiteX0" fmla="*/ 0 w 43180"/>
              <a:gd name="connsiteY0" fmla="*/ 0 h 396240"/>
              <a:gd name="connsiteX1" fmla="*/ 43180 w 43180"/>
              <a:gd name="connsiteY1" fmla="*/ 287020 h 396240"/>
              <a:gd name="connsiteX2" fmla="*/ 22860 w 43180"/>
              <a:gd name="connsiteY2" fmla="*/ 332740 h 396240"/>
              <a:gd name="connsiteX3" fmla="*/ 15240 w 43180"/>
              <a:gd name="connsiteY3" fmla="*/ 381000 h 396240"/>
              <a:gd name="connsiteX4" fmla="*/ 17780 w 43180"/>
              <a:gd name="connsiteY4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" h="396240">
                <a:moveTo>
                  <a:pt x="0" y="0"/>
                </a:moveTo>
                <a:lnTo>
                  <a:pt x="43180" y="287020"/>
                </a:lnTo>
                <a:lnTo>
                  <a:pt x="22860" y="332740"/>
                </a:lnTo>
                <a:lnTo>
                  <a:pt x="15240" y="381000"/>
                </a:lnTo>
                <a:lnTo>
                  <a:pt x="17780" y="3962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63346" y="1932709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latin typeface="Arial Narrow" panose="020B0606020202030204" pitchFamily="34" charset="0"/>
              </a:rPr>
              <a:t>w/ 35k</a:t>
            </a:r>
            <a:endParaRPr lang="en-US" sz="600" b="1" dirty="0">
              <a:latin typeface="Arial Narrow" panose="020B0606020202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1 – Expand Existing Network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Weekday Midday Frequency Improvements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821680" y="3163824"/>
            <a:ext cx="106680" cy="819912"/>
          </a:xfrm>
          <a:custGeom>
            <a:avLst/>
            <a:gdLst>
              <a:gd name="connsiteX0" fmla="*/ 106680 w 106680"/>
              <a:gd name="connsiteY0" fmla="*/ 0 h 819912"/>
              <a:gd name="connsiteX1" fmla="*/ 97536 w 106680"/>
              <a:gd name="connsiteY1" fmla="*/ 64008 h 819912"/>
              <a:gd name="connsiteX2" fmla="*/ 82296 w 106680"/>
              <a:gd name="connsiteY2" fmla="*/ 512064 h 819912"/>
              <a:gd name="connsiteX3" fmla="*/ 24384 w 106680"/>
              <a:gd name="connsiteY3" fmla="*/ 512064 h 819912"/>
              <a:gd name="connsiteX4" fmla="*/ 27432 w 106680"/>
              <a:gd name="connsiteY4" fmla="*/ 582168 h 819912"/>
              <a:gd name="connsiteX5" fmla="*/ 0 w 106680"/>
              <a:gd name="connsiteY5" fmla="*/ 597408 h 819912"/>
              <a:gd name="connsiteX6" fmla="*/ 3048 w 106680"/>
              <a:gd name="connsiteY6" fmla="*/ 627888 h 819912"/>
              <a:gd name="connsiteX7" fmla="*/ 9144 w 106680"/>
              <a:gd name="connsiteY7" fmla="*/ 652272 h 819912"/>
              <a:gd name="connsiteX8" fmla="*/ 27432 w 106680"/>
              <a:gd name="connsiteY8" fmla="*/ 652272 h 819912"/>
              <a:gd name="connsiteX9" fmla="*/ 57912 w 106680"/>
              <a:gd name="connsiteY9" fmla="*/ 624840 h 819912"/>
              <a:gd name="connsiteX10" fmla="*/ 79248 w 106680"/>
              <a:gd name="connsiteY10" fmla="*/ 624840 h 819912"/>
              <a:gd name="connsiteX11" fmla="*/ 73152 w 106680"/>
              <a:gd name="connsiteY11" fmla="*/ 819912 h 81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80" h="819912">
                <a:moveTo>
                  <a:pt x="106680" y="0"/>
                </a:moveTo>
                <a:lnTo>
                  <a:pt x="97536" y="64008"/>
                </a:lnTo>
                <a:lnTo>
                  <a:pt x="82296" y="512064"/>
                </a:lnTo>
                <a:lnTo>
                  <a:pt x="24384" y="512064"/>
                </a:lnTo>
                <a:lnTo>
                  <a:pt x="27432" y="582168"/>
                </a:lnTo>
                <a:lnTo>
                  <a:pt x="0" y="597408"/>
                </a:lnTo>
                <a:lnTo>
                  <a:pt x="3048" y="627888"/>
                </a:lnTo>
                <a:lnTo>
                  <a:pt x="9144" y="652272"/>
                </a:lnTo>
                <a:lnTo>
                  <a:pt x="27432" y="652272"/>
                </a:lnTo>
                <a:lnTo>
                  <a:pt x="57912" y="624840"/>
                </a:lnTo>
                <a:lnTo>
                  <a:pt x="79248" y="624840"/>
                </a:lnTo>
                <a:lnTo>
                  <a:pt x="73152" y="819912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544056" y="3785616"/>
            <a:ext cx="109728" cy="131064"/>
          </a:xfrm>
          <a:custGeom>
            <a:avLst/>
            <a:gdLst>
              <a:gd name="connsiteX0" fmla="*/ 0 w 109728"/>
              <a:gd name="connsiteY0" fmla="*/ 42672 h 131064"/>
              <a:gd name="connsiteX1" fmla="*/ 45720 w 109728"/>
              <a:gd name="connsiteY1" fmla="*/ 0 h 131064"/>
              <a:gd name="connsiteX2" fmla="*/ 103632 w 109728"/>
              <a:gd name="connsiteY2" fmla="*/ 112776 h 131064"/>
              <a:gd name="connsiteX3" fmla="*/ 109728 w 109728"/>
              <a:gd name="connsiteY3" fmla="*/ 131064 h 13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" h="131064">
                <a:moveTo>
                  <a:pt x="0" y="42672"/>
                </a:moveTo>
                <a:lnTo>
                  <a:pt x="45720" y="0"/>
                </a:lnTo>
                <a:lnTo>
                  <a:pt x="103632" y="112776"/>
                </a:lnTo>
                <a:lnTo>
                  <a:pt x="109728" y="131064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309720" y="3967655"/>
            <a:ext cx="802859" cy="28904"/>
          </a:xfrm>
          <a:custGeom>
            <a:avLst/>
            <a:gdLst>
              <a:gd name="connsiteX0" fmla="*/ 0 w 806669"/>
              <a:gd name="connsiteY0" fmla="*/ 10511 h 28904"/>
              <a:gd name="connsiteX1" fmla="*/ 254876 w 806669"/>
              <a:gd name="connsiteY1" fmla="*/ 21021 h 28904"/>
              <a:gd name="connsiteX2" fmla="*/ 622738 w 806669"/>
              <a:gd name="connsiteY2" fmla="*/ 28904 h 28904"/>
              <a:gd name="connsiteX3" fmla="*/ 656897 w 806669"/>
              <a:gd name="connsiteY3" fmla="*/ 28904 h 28904"/>
              <a:gd name="connsiteX4" fmla="*/ 806669 w 806669"/>
              <a:gd name="connsiteY4" fmla="*/ 7883 h 28904"/>
              <a:gd name="connsiteX5" fmla="*/ 796159 w 806669"/>
              <a:gd name="connsiteY5" fmla="*/ 0 h 28904"/>
              <a:gd name="connsiteX6" fmla="*/ 635876 w 806669"/>
              <a:gd name="connsiteY6" fmla="*/ 21021 h 28904"/>
              <a:gd name="connsiteX7" fmla="*/ 614856 w 806669"/>
              <a:gd name="connsiteY7" fmla="*/ 26276 h 28904"/>
              <a:gd name="connsiteX0" fmla="*/ 0 w 802859"/>
              <a:gd name="connsiteY0" fmla="*/ 23846 h 28904"/>
              <a:gd name="connsiteX1" fmla="*/ 251066 w 802859"/>
              <a:gd name="connsiteY1" fmla="*/ 21021 h 28904"/>
              <a:gd name="connsiteX2" fmla="*/ 618928 w 802859"/>
              <a:gd name="connsiteY2" fmla="*/ 28904 h 28904"/>
              <a:gd name="connsiteX3" fmla="*/ 653087 w 802859"/>
              <a:gd name="connsiteY3" fmla="*/ 28904 h 28904"/>
              <a:gd name="connsiteX4" fmla="*/ 802859 w 802859"/>
              <a:gd name="connsiteY4" fmla="*/ 7883 h 28904"/>
              <a:gd name="connsiteX5" fmla="*/ 792349 w 802859"/>
              <a:gd name="connsiteY5" fmla="*/ 0 h 28904"/>
              <a:gd name="connsiteX6" fmla="*/ 632066 w 802859"/>
              <a:gd name="connsiteY6" fmla="*/ 21021 h 28904"/>
              <a:gd name="connsiteX7" fmla="*/ 611046 w 802859"/>
              <a:gd name="connsiteY7" fmla="*/ 26276 h 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859" h="28904">
                <a:moveTo>
                  <a:pt x="0" y="23846"/>
                </a:moveTo>
                <a:cubicBezTo>
                  <a:pt x="83689" y="22904"/>
                  <a:pt x="147911" y="20178"/>
                  <a:pt x="251066" y="21021"/>
                </a:cubicBezTo>
                <a:cubicBezTo>
                  <a:pt x="354221" y="21864"/>
                  <a:pt x="496307" y="26276"/>
                  <a:pt x="618928" y="28904"/>
                </a:cubicBezTo>
                <a:lnTo>
                  <a:pt x="653087" y="28904"/>
                </a:lnTo>
                <a:lnTo>
                  <a:pt x="802859" y="7883"/>
                </a:lnTo>
                <a:lnTo>
                  <a:pt x="792349" y="0"/>
                </a:lnTo>
                <a:lnTo>
                  <a:pt x="632066" y="21021"/>
                </a:lnTo>
                <a:lnTo>
                  <a:pt x="611046" y="26276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454729" y="4169229"/>
            <a:ext cx="125185" cy="348342"/>
          </a:xfrm>
          <a:custGeom>
            <a:avLst/>
            <a:gdLst>
              <a:gd name="connsiteX0" fmla="*/ 0 w 125185"/>
              <a:gd name="connsiteY0" fmla="*/ 0 h 348342"/>
              <a:gd name="connsiteX1" fmla="*/ 19050 w 125185"/>
              <a:gd name="connsiteY1" fmla="*/ 70757 h 348342"/>
              <a:gd name="connsiteX2" fmla="*/ 100692 w 125185"/>
              <a:gd name="connsiteY2" fmla="*/ 62592 h 348342"/>
              <a:gd name="connsiteX3" fmla="*/ 114300 w 125185"/>
              <a:gd name="connsiteY3" fmla="*/ 174171 h 348342"/>
              <a:gd name="connsiteX4" fmla="*/ 117021 w 125185"/>
              <a:gd name="connsiteY4" fmla="*/ 250371 h 348342"/>
              <a:gd name="connsiteX5" fmla="*/ 125185 w 125185"/>
              <a:gd name="connsiteY5" fmla="*/ 337457 h 348342"/>
              <a:gd name="connsiteX6" fmla="*/ 103414 w 125185"/>
              <a:gd name="connsiteY6" fmla="*/ 348342 h 348342"/>
              <a:gd name="connsiteX7" fmla="*/ 48985 w 125185"/>
              <a:gd name="connsiteY7" fmla="*/ 332014 h 348342"/>
              <a:gd name="connsiteX8" fmla="*/ 32657 w 125185"/>
              <a:gd name="connsiteY8" fmla="*/ 332014 h 3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5" h="348342">
                <a:moveTo>
                  <a:pt x="0" y="0"/>
                </a:moveTo>
                <a:lnTo>
                  <a:pt x="19050" y="70757"/>
                </a:lnTo>
                <a:lnTo>
                  <a:pt x="100692" y="62592"/>
                </a:lnTo>
                <a:lnTo>
                  <a:pt x="114300" y="174171"/>
                </a:lnTo>
                <a:lnTo>
                  <a:pt x="117021" y="250371"/>
                </a:lnTo>
                <a:lnTo>
                  <a:pt x="125185" y="337457"/>
                </a:lnTo>
                <a:lnTo>
                  <a:pt x="103414" y="348342"/>
                </a:lnTo>
                <a:lnTo>
                  <a:pt x="48985" y="332014"/>
                </a:lnTo>
                <a:lnTo>
                  <a:pt x="32657" y="332014"/>
                </a:lnTo>
              </a:path>
            </a:pathLst>
          </a:custGeom>
          <a:noFill/>
          <a:ln w="222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471057" y="4669971"/>
            <a:ext cx="0" cy="171450"/>
          </a:xfrm>
          <a:custGeom>
            <a:avLst/>
            <a:gdLst>
              <a:gd name="connsiteX0" fmla="*/ 0 w 0"/>
              <a:gd name="connsiteY0" fmla="*/ 0 h 171450"/>
              <a:gd name="connsiteX1" fmla="*/ 0 w 0"/>
              <a:gd name="connsiteY1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1450">
                <a:moveTo>
                  <a:pt x="0" y="0"/>
                </a:moveTo>
                <a:lnTo>
                  <a:pt x="0" y="171450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760779" y="4159469"/>
            <a:ext cx="89338" cy="257503"/>
          </a:xfrm>
          <a:custGeom>
            <a:avLst/>
            <a:gdLst>
              <a:gd name="connsiteX0" fmla="*/ 0 w 89338"/>
              <a:gd name="connsiteY0" fmla="*/ 0 h 257503"/>
              <a:gd name="connsiteX1" fmla="*/ 13138 w 89338"/>
              <a:gd name="connsiteY1" fmla="*/ 105103 h 257503"/>
              <a:gd name="connsiteX2" fmla="*/ 78828 w 89338"/>
              <a:gd name="connsiteY2" fmla="*/ 99848 h 257503"/>
              <a:gd name="connsiteX3" fmla="*/ 89338 w 89338"/>
              <a:gd name="connsiteY3" fmla="*/ 178676 h 257503"/>
              <a:gd name="connsiteX4" fmla="*/ 86711 w 89338"/>
              <a:gd name="connsiteY4" fmla="*/ 257503 h 25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38" h="257503">
                <a:moveTo>
                  <a:pt x="0" y="0"/>
                </a:moveTo>
                <a:lnTo>
                  <a:pt x="13138" y="105103"/>
                </a:lnTo>
                <a:lnTo>
                  <a:pt x="78828" y="99848"/>
                </a:lnTo>
                <a:lnTo>
                  <a:pt x="89338" y="178676"/>
                </a:lnTo>
                <a:cubicBezTo>
                  <a:pt x="88462" y="204952"/>
                  <a:pt x="87587" y="231227"/>
                  <a:pt x="86711" y="257503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909187" y="5176684"/>
            <a:ext cx="464574" cy="51619"/>
          </a:xfrm>
          <a:custGeom>
            <a:avLst/>
            <a:gdLst>
              <a:gd name="connsiteX0" fmla="*/ 0 w 464574"/>
              <a:gd name="connsiteY0" fmla="*/ 49161 h 51619"/>
              <a:gd name="connsiteX1" fmla="*/ 179439 w 464574"/>
              <a:gd name="connsiteY1" fmla="*/ 51619 h 51619"/>
              <a:gd name="connsiteX2" fmla="*/ 201561 w 464574"/>
              <a:gd name="connsiteY2" fmla="*/ 41787 h 51619"/>
              <a:gd name="connsiteX3" fmla="*/ 208936 w 464574"/>
              <a:gd name="connsiteY3" fmla="*/ 19664 h 51619"/>
              <a:gd name="connsiteX4" fmla="*/ 218768 w 464574"/>
              <a:gd name="connsiteY4" fmla="*/ 0 h 51619"/>
              <a:gd name="connsiteX5" fmla="*/ 464574 w 464574"/>
              <a:gd name="connsiteY5" fmla="*/ 7374 h 5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574" h="51619">
                <a:moveTo>
                  <a:pt x="0" y="49161"/>
                </a:moveTo>
                <a:lnTo>
                  <a:pt x="179439" y="51619"/>
                </a:lnTo>
                <a:lnTo>
                  <a:pt x="201561" y="41787"/>
                </a:lnTo>
                <a:lnTo>
                  <a:pt x="208936" y="19664"/>
                </a:lnTo>
                <a:lnTo>
                  <a:pt x="218768" y="0"/>
                </a:lnTo>
                <a:lnTo>
                  <a:pt x="464574" y="7374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408174" y="4316361"/>
            <a:ext cx="238432" cy="712839"/>
          </a:xfrm>
          <a:custGeom>
            <a:avLst/>
            <a:gdLst>
              <a:gd name="connsiteX0" fmla="*/ 0 w 238432"/>
              <a:gd name="connsiteY0" fmla="*/ 705465 h 712839"/>
              <a:gd name="connsiteX1" fmla="*/ 98323 w 238432"/>
              <a:gd name="connsiteY1" fmla="*/ 712839 h 712839"/>
              <a:gd name="connsiteX2" fmla="*/ 113071 w 238432"/>
              <a:gd name="connsiteY2" fmla="*/ 339213 h 712839"/>
              <a:gd name="connsiteX3" fmla="*/ 125361 w 238432"/>
              <a:gd name="connsiteY3" fmla="*/ 339213 h 712839"/>
              <a:gd name="connsiteX4" fmla="*/ 132736 w 238432"/>
              <a:gd name="connsiteY4" fmla="*/ 86033 h 712839"/>
              <a:gd name="connsiteX5" fmla="*/ 233516 w 238432"/>
              <a:gd name="connsiteY5" fmla="*/ 88491 h 712839"/>
              <a:gd name="connsiteX6" fmla="*/ 238432 w 238432"/>
              <a:gd name="connsiteY6" fmla="*/ 0 h 71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432" h="712839">
                <a:moveTo>
                  <a:pt x="0" y="705465"/>
                </a:moveTo>
                <a:lnTo>
                  <a:pt x="98323" y="712839"/>
                </a:lnTo>
                <a:lnTo>
                  <a:pt x="113071" y="339213"/>
                </a:lnTo>
                <a:lnTo>
                  <a:pt x="125361" y="339213"/>
                </a:lnTo>
                <a:lnTo>
                  <a:pt x="132736" y="86033"/>
                </a:lnTo>
                <a:lnTo>
                  <a:pt x="233516" y="88491"/>
                </a:lnTo>
                <a:lnTo>
                  <a:pt x="238432" y="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222157" y="3035643"/>
            <a:ext cx="1361302" cy="1118287"/>
          </a:xfrm>
          <a:custGeom>
            <a:avLst/>
            <a:gdLst>
              <a:gd name="connsiteX0" fmla="*/ 1303638 w 1361302"/>
              <a:gd name="connsiteY0" fmla="*/ 0 h 1118287"/>
              <a:gd name="connsiteX1" fmla="*/ 1361302 w 1361302"/>
              <a:gd name="connsiteY1" fmla="*/ 4119 h 1118287"/>
              <a:gd name="connsiteX2" fmla="*/ 1330411 w 1361302"/>
              <a:gd name="connsiteY2" fmla="*/ 53546 h 1118287"/>
              <a:gd name="connsiteX3" fmla="*/ 1346886 w 1361302"/>
              <a:gd name="connsiteY3" fmla="*/ 90616 h 1118287"/>
              <a:gd name="connsiteX4" fmla="*/ 1233616 w 1361302"/>
              <a:gd name="connsiteY4" fmla="*/ 88557 h 1118287"/>
              <a:gd name="connsiteX5" fmla="*/ 1231557 w 1361302"/>
              <a:gd name="connsiteY5" fmla="*/ 308919 h 1118287"/>
              <a:gd name="connsiteX6" fmla="*/ 1110048 w 1361302"/>
              <a:gd name="connsiteY6" fmla="*/ 597243 h 1118287"/>
              <a:gd name="connsiteX7" fmla="*/ 1033848 w 1361302"/>
              <a:gd name="connsiteY7" fmla="*/ 704335 h 1118287"/>
              <a:gd name="connsiteX8" fmla="*/ 1007075 w 1361302"/>
              <a:gd name="connsiteY8" fmla="*/ 747584 h 1118287"/>
              <a:gd name="connsiteX9" fmla="*/ 986481 w 1361302"/>
              <a:gd name="connsiteY9" fmla="*/ 817606 h 1118287"/>
              <a:gd name="connsiteX10" fmla="*/ 986481 w 1361302"/>
              <a:gd name="connsiteY10" fmla="*/ 873211 h 1118287"/>
              <a:gd name="connsiteX11" fmla="*/ 1000897 w 1361302"/>
              <a:gd name="connsiteY11" fmla="*/ 1017373 h 1118287"/>
              <a:gd name="connsiteX12" fmla="*/ 1000897 w 1361302"/>
              <a:gd name="connsiteY12" fmla="*/ 1052384 h 1118287"/>
              <a:gd name="connsiteX13" fmla="*/ 967946 w 1361302"/>
              <a:gd name="connsiteY13" fmla="*/ 1085335 h 1118287"/>
              <a:gd name="connsiteX14" fmla="*/ 895865 w 1361302"/>
              <a:gd name="connsiteY14" fmla="*/ 1099752 h 1118287"/>
              <a:gd name="connsiteX15" fmla="*/ 461319 w 1361302"/>
              <a:gd name="connsiteY15" fmla="*/ 1083276 h 1118287"/>
              <a:gd name="connsiteX16" fmla="*/ 257432 w 1361302"/>
              <a:gd name="connsiteY16" fmla="*/ 1077098 h 1118287"/>
              <a:gd name="connsiteX17" fmla="*/ 218302 w 1361302"/>
              <a:gd name="connsiteY17" fmla="*/ 1089454 h 1118287"/>
              <a:gd name="connsiteX18" fmla="*/ 6178 w 1361302"/>
              <a:gd name="connsiteY18" fmla="*/ 1118287 h 1118287"/>
              <a:gd name="connsiteX19" fmla="*/ 0 w 1361302"/>
              <a:gd name="connsiteY19" fmla="*/ 1048265 h 111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1302" h="1118287">
                <a:moveTo>
                  <a:pt x="1303638" y="0"/>
                </a:moveTo>
                <a:lnTo>
                  <a:pt x="1361302" y="4119"/>
                </a:lnTo>
                <a:lnTo>
                  <a:pt x="1330411" y="53546"/>
                </a:lnTo>
                <a:lnTo>
                  <a:pt x="1346886" y="90616"/>
                </a:lnTo>
                <a:lnTo>
                  <a:pt x="1233616" y="88557"/>
                </a:lnTo>
                <a:cubicBezTo>
                  <a:pt x="1232930" y="162011"/>
                  <a:pt x="1232243" y="235465"/>
                  <a:pt x="1231557" y="308919"/>
                </a:cubicBezTo>
                <a:lnTo>
                  <a:pt x="1110048" y="597243"/>
                </a:lnTo>
                <a:lnTo>
                  <a:pt x="1033848" y="704335"/>
                </a:lnTo>
                <a:lnTo>
                  <a:pt x="1007075" y="747584"/>
                </a:lnTo>
                <a:lnTo>
                  <a:pt x="986481" y="817606"/>
                </a:lnTo>
                <a:lnTo>
                  <a:pt x="986481" y="873211"/>
                </a:lnTo>
                <a:lnTo>
                  <a:pt x="1000897" y="1017373"/>
                </a:lnTo>
                <a:lnTo>
                  <a:pt x="1000897" y="1052384"/>
                </a:lnTo>
                <a:lnTo>
                  <a:pt x="967946" y="1085335"/>
                </a:lnTo>
                <a:lnTo>
                  <a:pt x="895865" y="1099752"/>
                </a:lnTo>
                <a:lnTo>
                  <a:pt x="461319" y="1083276"/>
                </a:lnTo>
                <a:lnTo>
                  <a:pt x="257432" y="1077098"/>
                </a:lnTo>
                <a:lnTo>
                  <a:pt x="218302" y="1089454"/>
                </a:lnTo>
                <a:lnTo>
                  <a:pt x="6178" y="1118287"/>
                </a:lnTo>
                <a:lnTo>
                  <a:pt x="0" y="1048265"/>
                </a:lnTo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452753" y="4120978"/>
            <a:ext cx="257496" cy="52105"/>
          </a:xfrm>
          <a:custGeom>
            <a:avLst/>
            <a:gdLst>
              <a:gd name="connsiteX0" fmla="*/ 0 w 257433"/>
              <a:gd name="connsiteY0" fmla="*/ 0 h 59725"/>
              <a:gd name="connsiteX1" fmla="*/ 2060 w 257433"/>
              <a:gd name="connsiteY1" fmla="*/ 59725 h 59725"/>
              <a:gd name="connsiteX2" fmla="*/ 57665 w 257433"/>
              <a:gd name="connsiteY2" fmla="*/ 39130 h 59725"/>
              <a:gd name="connsiteX3" fmla="*/ 121508 w 257433"/>
              <a:gd name="connsiteY3" fmla="*/ 30892 h 59725"/>
              <a:gd name="connsiteX4" fmla="*/ 142103 w 257433"/>
              <a:gd name="connsiteY4" fmla="*/ 12357 h 59725"/>
              <a:gd name="connsiteX5" fmla="*/ 224481 w 257433"/>
              <a:gd name="connsiteY5" fmla="*/ 22654 h 59725"/>
              <a:gd name="connsiteX6" fmla="*/ 257433 w 257433"/>
              <a:gd name="connsiteY6" fmla="*/ 4119 h 5972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57728 w 257496"/>
              <a:gd name="connsiteY2" fmla="*/ 39130 h 52105"/>
              <a:gd name="connsiteX3" fmla="*/ 121571 w 257496"/>
              <a:gd name="connsiteY3" fmla="*/ 30892 h 52105"/>
              <a:gd name="connsiteX4" fmla="*/ 142166 w 257496"/>
              <a:gd name="connsiteY4" fmla="*/ 12357 h 52105"/>
              <a:gd name="connsiteX5" fmla="*/ 224544 w 257496"/>
              <a:gd name="connsiteY5" fmla="*/ 22654 h 52105"/>
              <a:gd name="connsiteX6" fmla="*/ 257496 w 257496"/>
              <a:gd name="connsiteY6" fmla="*/ 4119 h 5210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38678 w 257496"/>
              <a:gd name="connsiteY2" fmla="*/ 39130 h 52105"/>
              <a:gd name="connsiteX3" fmla="*/ 121571 w 257496"/>
              <a:gd name="connsiteY3" fmla="*/ 30892 h 52105"/>
              <a:gd name="connsiteX4" fmla="*/ 142166 w 257496"/>
              <a:gd name="connsiteY4" fmla="*/ 12357 h 52105"/>
              <a:gd name="connsiteX5" fmla="*/ 224544 w 257496"/>
              <a:gd name="connsiteY5" fmla="*/ 22654 h 52105"/>
              <a:gd name="connsiteX6" fmla="*/ 257496 w 257496"/>
              <a:gd name="connsiteY6" fmla="*/ 4119 h 5210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38678 w 257496"/>
              <a:gd name="connsiteY2" fmla="*/ 39130 h 52105"/>
              <a:gd name="connsiteX3" fmla="*/ 84707 w 257496"/>
              <a:gd name="connsiteY3" fmla="*/ 41447 h 52105"/>
              <a:gd name="connsiteX4" fmla="*/ 121571 w 257496"/>
              <a:gd name="connsiteY4" fmla="*/ 30892 h 52105"/>
              <a:gd name="connsiteX5" fmla="*/ 142166 w 257496"/>
              <a:gd name="connsiteY5" fmla="*/ 12357 h 52105"/>
              <a:gd name="connsiteX6" fmla="*/ 224544 w 257496"/>
              <a:gd name="connsiteY6" fmla="*/ 22654 h 52105"/>
              <a:gd name="connsiteX7" fmla="*/ 257496 w 257496"/>
              <a:gd name="connsiteY7" fmla="*/ 4119 h 5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6" h="52105">
                <a:moveTo>
                  <a:pt x="63" y="0"/>
                </a:moveTo>
                <a:cubicBezTo>
                  <a:pt x="750" y="19908"/>
                  <a:pt x="-469" y="32197"/>
                  <a:pt x="218" y="52105"/>
                </a:cubicBezTo>
                <a:lnTo>
                  <a:pt x="38678" y="39130"/>
                </a:lnTo>
                <a:cubicBezTo>
                  <a:pt x="55926" y="36727"/>
                  <a:pt x="67459" y="43850"/>
                  <a:pt x="84707" y="41447"/>
                </a:cubicBezTo>
                <a:lnTo>
                  <a:pt x="121571" y="30892"/>
                </a:lnTo>
                <a:lnTo>
                  <a:pt x="142166" y="12357"/>
                </a:lnTo>
                <a:lnTo>
                  <a:pt x="224544" y="22654"/>
                </a:lnTo>
                <a:lnTo>
                  <a:pt x="257496" y="4119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1</a:t>
            </a:r>
            <a:endParaRPr lang="en-US" b="1" u="sng" dirty="0" smtClean="0">
              <a:solidFill>
                <a:schemeClr val="bg1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</a:rPr>
              <a:t>Proposed System Map</a:t>
            </a: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3505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Span and Frequency Enhancements</a:t>
            </a:r>
            <a:endParaRPr lang="en-US" dirty="0">
              <a:solidFill>
                <a:srgbClr val="555555"/>
              </a:solidFill>
              <a:latin typeface="Arial"/>
            </a:endParaRPr>
          </a:p>
          <a:p>
            <a:pPr lvl="1"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All </a:t>
            </a:r>
            <a:r>
              <a:rPr lang="en-US" dirty="0">
                <a:solidFill>
                  <a:srgbClr val="555555"/>
                </a:solidFill>
                <a:latin typeface="Arial"/>
              </a:rPr>
              <a:t>urban routes have 30 minute peak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Most </a:t>
            </a:r>
            <a:r>
              <a:rPr lang="en-US" dirty="0">
                <a:solidFill>
                  <a:srgbClr val="555555"/>
                </a:solidFill>
                <a:latin typeface="Arial"/>
              </a:rPr>
              <a:t>urban routes have 30 minute midday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No routes with expanded span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180" t="-456" r="2730" b="456"/>
          <a:stretch/>
        </p:blipFill>
        <p:spPr>
          <a:xfrm>
            <a:off x="3642248" y="1634014"/>
            <a:ext cx="5501752" cy="5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 2 - Restructure Priorities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792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Responding to Board and Public Priorities, invest in frequency and span of service to boost convenience and ridership</a:t>
            </a:r>
            <a:endParaRPr lang="en-US" sz="3200" dirty="0">
              <a:solidFill>
                <a:srgbClr val="555555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Themes of restructuring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Simplify service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rgbClr val="00659A"/>
              </a:buClr>
              <a:buSzTx/>
              <a:tabLst/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Reduce duplication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rgbClr val="00659A"/>
              </a:buClr>
              <a:buSzTx/>
              <a:tabLst/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Improve peak and midday frequency on key routes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rgbClr val="00659A"/>
              </a:buClr>
              <a:buSzTx/>
              <a:tabLst/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Improve access to key destinations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rgbClr val="00659A"/>
              </a:buClr>
              <a:buSzTx/>
              <a:tabLst/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Minimize coverage losses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Projected Result:  Improved Ridership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100" b="1" dirty="0" smtClean="0">
                <a:solidFill>
                  <a:srgbClr val="555555"/>
                </a:solidFill>
                <a:latin typeface="Arial"/>
              </a:rPr>
              <a:t>More than Alternative 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9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2 – Restructure &amp; Added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Summary of Improvements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1487423"/>
            <a:ext cx="9144000" cy="608333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 smtClean="0">
                <a:solidFill>
                  <a:schemeClr val="tx1"/>
                </a:solidFill>
                <a:latin typeface="Arial"/>
              </a:rPr>
              <a:t>Restructured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Network with 35,000 Hours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8458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Restructure network and add 35,000 Hours of service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All </a:t>
            </a:r>
            <a:r>
              <a:rPr lang="en-US" dirty="0">
                <a:solidFill>
                  <a:srgbClr val="555555"/>
                </a:solidFill>
                <a:latin typeface="Arial"/>
              </a:rPr>
              <a:t>urban routes have 30 minute peak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All urban routes have 30 minute midday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Route 402 has both 30 minute midday and peak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All urban routes have service to 10 p.m. and Routes 3 and 4 have expanded span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1"/>
            <a:ext cx="3886200" cy="502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52601"/>
            <a:ext cx="3886200" cy="5029199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915660" y="3395980"/>
            <a:ext cx="734060" cy="523240"/>
          </a:xfrm>
          <a:custGeom>
            <a:avLst/>
            <a:gdLst>
              <a:gd name="connsiteX0" fmla="*/ 0 w 734060"/>
              <a:gd name="connsiteY0" fmla="*/ 0 h 523240"/>
              <a:gd name="connsiteX1" fmla="*/ 170180 w 734060"/>
              <a:gd name="connsiteY1" fmla="*/ 7620 h 523240"/>
              <a:gd name="connsiteX2" fmla="*/ 167640 w 734060"/>
              <a:gd name="connsiteY2" fmla="*/ 172720 h 523240"/>
              <a:gd name="connsiteX3" fmla="*/ 261620 w 734060"/>
              <a:gd name="connsiteY3" fmla="*/ 177800 h 523240"/>
              <a:gd name="connsiteX4" fmla="*/ 256540 w 734060"/>
              <a:gd name="connsiteY4" fmla="*/ 457200 h 523240"/>
              <a:gd name="connsiteX5" fmla="*/ 365760 w 734060"/>
              <a:gd name="connsiteY5" fmla="*/ 454660 h 523240"/>
              <a:gd name="connsiteX6" fmla="*/ 368300 w 734060"/>
              <a:gd name="connsiteY6" fmla="*/ 401320 h 523240"/>
              <a:gd name="connsiteX7" fmla="*/ 459740 w 734060"/>
              <a:gd name="connsiteY7" fmla="*/ 406400 h 523240"/>
              <a:gd name="connsiteX8" fmla="*/ 574040 w 734060"/>
              <a:gd name="connsiteY8" fmla="*/ 472440 h 523240"/>
              <a:gd name="connsiteX9" fmla="*/ 675640 w 734060"/>
              <a:gd name="connsiteY9" fmla="*/ 388620 h 523240"/>
              <a:gd name="connsiteX10" fmla="*/ 721360 w 734060"/>
              <a:gd name="connsiteY10" fmla="*/ 492760 h 523240"/>
              <a:gd name="connsiteX11" fmla="*/ 734060 w 734060"/>
              <a:gd name="connsiteY11" fmla="*/ 523240 h 52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060" h="523240">
                <a:moveTo>
                  <a:pt x="0" y="0"/>
                </a:moveTo>
                <a:lnTo>
                  <a:pt x="170180" y="7620"/>
                </a:lnTo>
                <a:cubicBezTo>
                  <a:pt x="169333" y="62653"/>
                  <a:pt x="168487" y="117687"/>
                  <a:pt x="167640" y="172720"/>
                </a:cubicBezTo>
                <a:lnTo>
                  <a:pt x="261620" y="177800"/>
                </a:lnTo>
                <a:cubicBezTo>
                  <a:pt x="259927" y="270933"/>
                  <a:pt x="258233" y="364067"/>
                  <a:pt x="256540" y="457200"/>
                </a:cubicBezTo>
                <a:lnTo>
                  <a:pt x="365760" y="454660"/>
                </a:lnTo>
                <a:lnTo>
                  <a:pt x="368300" y="401320"/>
                </a:lnTo>
                <a:lnTo>
                  <a:pt x="459740" y="406400"/>
                </a:lnTo>
                <a:lnTo>
                  <a:pt x="574040" y="472440"/>
                </a:lnTo>
                <a:lnTo>
                  <a:pt x="675640" y="388620"/>
                </a:lnTo>
                <a:lnTo>
                  <a:pt x="721360" y="492760"/>
                </a:lnTo>
                <a:lnTo>
                  <a:pt x="734060" y="5232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905500" y="3677920"/>
            <a:ext cx="635000" cy="170180"/>
          </a:xfrm>
          <a:custGeom>
            <a:avLst/>
            <a:gdLst>
              <a:gd name="connsiteX0" fmla="*/ 0 w 635000"/>
              <a:gd name="connsiteY0" fmla="*/ 162560 h 170180"/>
              <a:gd name="connsiteX1" fmla="*/ 195580 w 635000"/>
              <a:gd name="connsiteY1" fmla="*/ 170180 h 170180"/>
              <a:gd name="connsiteX2" fmla="*/ 195580 w 635000"/>
              <a:gd name="connsiteY2" fmla="*/ 0 h 170180"/>
              <a:gd name="connsiteX3" fmla="*/ 381000 w 635000"/>
              <a:gd name="connsiteY3" fmla="*/ 10160 h 170180"/>
              <a:gd name="connsiteX4" fmla="*/ 383540 w 635000"/>
              <a:gd name="connsiteY4" fmla="*/ 58420 h 170180"/>
              <a:gd name="connsiteX5" fmla="*/ 492760 w 635000"/>
              <a:gd name="connsiteY5" fmla="*/ 68580 h 170180"/>
              <a:gd name="connsiteX6" fmla="*/ 635000 w 635000"/>
              <a:gd name="connsiteY6" fmla="*/ 1447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000" h="170180">
                <a:moveTo>
                  <a:pt x="0" y="162560"/>
                </a:moveTo>
                <a:lnTo>
                  <a:pt x="195580" y="170180"/>
                </a:lnTo>
                <a:lnTo>
                  <a:pt x="195580" y="0"/>
                </a:lnTo>
                <a:lnTo>
                  <a:pt x="381000" y="10160"/>
                </a:lnTo>
                <a:lnTo>
                  <a:pt x="383540" y="58420"/>
                </a:lnTo>
                <a:lnTo>
                  <a:pt x="492760" y="68580"/>
                </a:lnTo>
                <a:lnTo>
                  <a:pt x="635000" y="14478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179820" y="3627120"/>
            <a:ext cx="414020" cy="160020"/>
          </a:xfrm>
          <a:custGeom>
            <a:avLst/>
            <a:gdLst>
              <a:gd name="connsiteX0" fmla="*/ 0 w 414020"/>
              <a:gd name="connsiteY0" fmla="*/ 0 h 160020"/>
              <a:gd name="connsiteX1" fmla="*/ 233680 w 414020"/>
              <a:gd name="connsiteY1" fmla="*/ 7620 h 160020"/>
              <a:gd name="connsiteX2" fmla="*/ 236220 w 414020"/>
              <a:gd name="connsiteY2" fmla="*/ 83820 h 160020"/>
              <a:gd name="connsiteX3" fmla="*/ 340360 w 414020"/>
              <a:gd name="connsiteY3" fmla="*/ 139700 h 160020"/>
              <a:gd name="connsiteX4" fmla="*/ 414020 w 414020"/>
              <a:gd name="connsiteY4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20" h="160020">
                <a:moveTo>
                  <a:pt x="0" y="0"/>
                </a:moveTo>
                <a:lnTo>
                  <a:pt x="233680" y="7620"/>
                </a:lnTo>
                <a:cubicBezTo>
                  <a:pt x="234527" y="33020"/>
                  <a:pt x="235373" y="58420"/>
                  <a:pt x="236220" y="83820"/>
                </a:cubicBezTo>
                <a:lnTo>
                  <a:pt x="340360" y="139700"/>
                </a:lnTo>
                <a:lnTo>
                  <a:pt x="414020" y="1600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217920" y="3629660"/>
            <a:ext cx="5080" cy="459740"/>
          </a:xfrm>
          <a:custGeom>
            <a:avLst/>
            <a:gdLst>
              <a:gd name="connsiteX0" fmla="*/ 2540 w 5080"/>
              <a:gd name="connsiteY0" fmla="*/ 0 h 459740"/>
              <a:gd name="connsiteX1" fmla="*/ 5080 w 5080"/>
              <a:gd name="connsiteY1" fmla="*/ 231140 h 459740"/>
              <a:gd name="connsiteX2" fmla="*/ 0 w 5080"/>
              <a:gd name="connsiteY2" fmla="*/ 429260 h 459740"/>
              <a:gd name="connsiteX3" fmla="*/ 5080 w 5080"/>
              <a:gd name="connsiteY3" fmla="*/ 45974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" h="459740">
                <a:moveTo>
                  <a:pt x="2540" y="0"/>
                </a:moveTo>
                <a:cubicBezTo>
                  <a:pt x="3387" y="77047"/>
                  <a:pt x="4233" y="154093"/>
                  <a:pt x="5080" y="231140"/>
                </a:cubicBezTo>
                <a:lnTo>
                  <a:pt x="0" y="429260"/>
                </a:lnTo>
                <a:lnTo>
                  <a:pt x="5080" y="4597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57240" y="4229100"/>
            <a:ext cx="152400" cy="693420"/>
          </a:xfrm>
          <a:custGeom>
            <a:avLst/>
            <a:gdLst>
              <a:gd name="connsiteX0" fmla="*/ 152400 w 152400"/>
              <a:gd name="connsiteY0" fmla="*/ 0 h 693420"/>
              <a:gd name="connsiteX1" fmla="*/ 132080 w 152400"/>
              <a:gd name="connsiteY1" fmla="*/ 53340 h 693420"/>
              <a:gd name="connsiteX2" fmla="*/ 119380 w 152400"/>
              <a:gd name="connsiteY2" fmla="*/ 424180 h 693420"/>
              <a:gd name="connsiteX3" fmla="*/ 86360 w 152400"/>
              <a:gd name="connsiteY3" fmla="*/ 487680 h 693420"/>
              <a:gd name="connsiteX4" fmla="*/ 86360 w 152400"/>
              <a:gd name="connsiteY4" fmla="*/ 642620 h 693420"/>
              <a:gd name="connsiteX5" fmla="*/ 0 w 152400"/>
              <a:gd name="connsiteY5" fmla="*/ 693420 h 69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693420">
                <a:moveTo>
                  <a:pt x="152400" y="0"/>
                </a:moveTo>
                <a:lnTo>
                  <a:pt x="132080" y="53340"/>
                </a:lnTo>
                <a:lnTo>
                  <a:pt x="119380" y="424180"/>
                </a:lnTo>
                <a:lnTo>
                  <a:pt x="86360" y="487680"/>
                </a:lnTo>
                <a:lnTo>
                  <a:pt x="86360" y="642620"/>
                </a:lnTo>
                <a:lnTo>
                  <a:pt x="0" y="6934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948680" y="4643120"/>
            <a:ext cx="891540" cy="228600"/>
          </a:xfrm>
          <a:custGeom>
            <a:avLst/>
            <a:gdLst>
              <a:gd name="connsiteX0" fmla="*/ 0 w 891540"/>
              <a:gd name="connsiteY0" fmla="*/ 124460 h 228600"/>
              <a:gd name="connsiteX1" fmla="*/ 264160 w 891540"/>
              <a:gd name="connsiteY1" fmla="*/ 129540 h 228600"/>
              <a:gd name="connsiteX2" fmla="*/ 269240 w 891540"/>
              <a:gd name="connsiteY2" fmla="*/ 0 h 228600"/>
              <a:gd name="connsiteX3" fmla="*/ 891540 w 891540"/>
              <a:gd name="connsiteY3" fmla="*/ 20320 h 228600"/>
              <a:gd name="connsiteX4" fmla="*/ 889000 w 891540"/>
              <a:gd name="connsiteY4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" h="228600">
                <a:moveTo>
                  <a:pt x="0" y="124460"/>
                </a:moveTo>
                <a:lnTo>
                  <a:pt x="264160" y="129540"/>
                </a:lnTo>
                <a:lnTo>
                  <a:pt x="269240" y="0"/>
                </a:lnTo>
                <a:lnTo>
                  <a:pt x="891540" y="20320"/>
                </a:lnTo>
                <a:cubicBezTo>
                  <a:pt x="890693" y="89747"/>
                  <a:pt x="889847" y="159173"/>
                  <a:pt x="889000" y="228600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468620" y="4089400"/>
            <a:ext cx="510540" cy="332740"/>
          </a:xfrm>
          <a:custGeom>
            <a:avLst/>
            <a:gdLst>
              <a:gd name="connsiteX0" fmla="*/ 314960 w 510540"/>
              <a:gd name="connsiteY0" fmla="*/ 25400 h 332740"/>
              <a:gd name="connsiteX1" fmla="*/ 317500 w 510540"/>
              <a:gd name="connsiteY1" fmla="*/ 111760 h 332740"/>
              <a:gd name="connsiteX2" fmla="*/ 22860 w 510540"/>
              <a:gd name="connsiteY2" fmla="*/ 106680 h 332740"/>
              <a:gd name="connsiteX3" fmla="*/ 27940 w 510540"/>
              <a:gd name="connsiteY3" fmla="*/ 63500 h 332740"/>
              <a:gd name="connsiteX4" fmla="*/ 50800 w 510540"/>
              <a:gd name="connsiteY4" fmla="*/ 27940 h 332740"/>
              <a:gd name="connsiteX5" fmla="*/ 58420 w 510540"/>
              <a:gd name="connsiteY5" fmla="*/ 0 h 332740"/>
              <a:gd name="connsiteX6" fmla="*/ 78740 w 510540"/>
              <a:gd name="connsiteY6" fmla="*/ 0 h 332740"/>
              <a:gd name="connsiteX7" fmla="*/ 71120 w 510540"/>
              <a:gd name="connsiteY7" fmla="*/ 218440 h 332740"/>
              <a:gd name="connsiteX8" fmla="*/ 43180 w 510540"/>
              <a:gd name="connsiteY8" fmla="*/ 271780 h 332740"/>
              <a:gd name="connsiteX9" fmla="*/ 0 w 510540"/>
              <a:gd name="connsiteY9" fmla="*/ 307340 h 332740"/>
              <a:gd name="connsiteX10" fmla="*/ 2540 w 510540"/>
              <a:gd name="connsiteY10" fmla="*/ 314960 h 332740"/>
              <a:gd name="connsiteX11" fmla="*/ 15240 w 510540"/>
              <a:gd name="connsiteY11" fmla="*/ 322580 h 332740"/>
              <a:gd name="connsiteX12" fmla="*/ 510540 w 510540"/>
              <a:gd name="connsiteY12" fmla="*/ 332740 h 33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540" h="332740">
                <a:moveTo>
                  <a:pt x="314960" y="25400"/>
                </a:moveTo>
                <a:cubicBezTo>
                  <a:pt x="315807" y="54187"/>
                  <a:pt x="316653" y="82973"/>
                  <a:pt x="317500" y="111760"/>
                </a:cubicBezTo>
                <a:lnTo>
                  <a:pt x="22860" y="106680"/>
                </a:lnTo>
                <a:lnTo>
                  <a:pt x="27940" y="63500"/>
                </a:lnTo>
                <a:lnTo>
                  <a:pt x="50800" y="27940"/>
                </a:lnTo>
                <a:lnTo>
                  <a:pt x="58420" y="0"/>
                </a:lnTo>
                <a:lnTo>
                  <a:pt x="78740" y="0"/>
                </a:lnTo>
                <a:lnTo>
                  <a:pt x="71120" y="218440"/>
                </a:lnTo>
                <a:lnTo>
                  <a:pt x="43180" y="271780"/>
                </a:lnTo>
                <a:lnTo>
                  <a:pt x="0" y="307340"/>
                </a:lnTo>
                <a:lnTo>
                  <a:pt x="2540" y="314960"/>
                </a:lnTo>
                <a:lnTo>
                  <a:pt x="15240" y="322580"/>
                </a:lnTo>
                <a:lnTo>
                  <a:pt x="510540" y="3327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96380" y="4544060"/>
            <a:ext cx="58420" cy="922020"/>
          </a:xfrm>
          <a:custGeom>
            <a:avLst/>
            <a:gdLst>
              <a:gd name="connsiteX0" fmla="*/ 17780 w 58420"/>
              <a:gd name="connsiteY0" fmla="*/ 0 h 922020"/>
              <a:gd name="connsiteX1" fmla="*/ 5080 w 58420"/>
              <a:gd name="connsiteY1" fmla="*/ 561340 h 922020"/>
              <a:gd name="connsiteX2" fmla="*/ 0 w 58420"/>
              <a:gd name="connsiteY2" fmla="*/ 665480 h 922020"/>
              <a:gd name="connsiteX3" fmla="*/ 15240 w 58420"/>
              <a:gd name="connsiteY3" fmla="*/ 723900 h 922020"/>
              <a:gd name="connsiteX4" fmla="*/ 25400 w 58420"/>
              <a:gd name="connsiteY4" fmla="*/ 812800 h 922020"/>
              <a:gd name="connsiteX5" fmla="*/ 43180 w 58420"/>
              <a:gd name="connsiteY5" fmla="*/ 843280 h 922020"/>
              <a:gd name="connsiteX6" fmla="*/ 58420 w 58420"/>
              <a:gd name="connsiteY6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20" h="922020">
                <a:moveTo>
                  <a:pt x="17780" y="0"/>
                </a:moveTo>
                <a:lnTo>
                  <a:pt x="5080" y="561340"/>
                </a:lnTo>
                <a:lnTo>
                  <a:pt x="0" y="665480"/>
                </a:lnTo>
                <a:lnTo>
                  <a:pt x="15240" y="723900"/>
                </a:lnTo>
                <a:lnTo>
                  <a:pt x="25400" y="812800"/>
                </a:lnTo>
                <a:lnTo>
                  <a:pt x="43180" y="843280"/>
                </a:lnTo>
                <a:lnTo>
                  <a:pt x="58420" y="9220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461760" y="4399280"/>
            <a:ext cx="81280" cy="132080"/>
          </a:xfrm>
          <a:custGeom>
            <a:avLst/>
            <a:gdLst>
              <a:gd name="connsiteX0" fmla="*/ 0 w 81280"/>
              <a:gd name="connsiteY0" fmla="*/ 132080 h 132080"/>
              <a:gd name="connsiteX1" fmla="*/ 7620 w 81280"/>
              <a:gd name="connsiteY1" fmla="*/ 0 h 132080"/>
              <a:gd name="connsiteX2" fmla="*/ 81280 w 81280"/>
              <a:gd name="connsiteY2" fmla="*/ 2540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" h="132080">
                <a:moveTo>
                  <a:pt x="0" y="132080"/>
                </a:moveTo>
                <a:lnTo>
                  <a:pt x="7620" y="0"/>
                </a:lnTo>
                <a:lnTo>
                  <a:pt x="81280" y="25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86220" y="4000500"/>
            <a:ext cx="43180" cy="396240"/>
          </a:xfrm>
          <a:custGeom>
            <a:avLst/>
            <a:gdLst>
              <a:gd name="connsiteX0" fmla="*/ 0 w 43180"/>
              <a:gd name="connsiteY0" fmla="*/ 0 h 396240"/>
              <a:gd name="connsiteX1" fmla="*/ 43180 w 43180"/>
              <a:gd name="connsiteY1" fmla="*/ 287020 h 396240"/>
              <a:gd name="connsiteX2" fmla="*/ 22860 w 43180"/>
              <a:gd name="connsiteY2" fmla="*/ 332740 h 396240"/>
              <a:gd name="connsiteX3" fmla="*/ 15240 w 43180"/>
              <a:gd name="connsiteY3" fmla="*/ 381000 h 396240"/>
              <a:gd name="connsiteX4" fmla="*/ 17780 w 43180"/>
              <a:gd name="connsiteY4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" h="396240">
                <a:moveTo>
                  <a:pt x="0" y="0"/>
                </a:moveTo>
                <a:lnTo>
                  <a:pt x="43180" y="287020"/>
                </a:lnTo>
                <a:lnTo>
                  <a:pt x="22860" y="332740"/>
                </a:lnTo>
                <a:lnTo>
                  <a:pt x="15240" y="381000"/>
                </a:lnTo>
                <a:lnTo>
                  <a:pt x="17780" y="3962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63346" y="1932709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latin typeface="Arial Narrow" panose="020B0606020202030204" pitchFamily="34" charset="0"/>
              </a:rPr>
              <a:t>w/ 35k</a:t>
            </a:r>
            <a:endParaRPr lang="en-US" sz="600" b="1" dirty="0">
              <a:latin typeface="Arial Narrow" panose="020B0606020202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2 – Restructure &amp; Added Service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Weekday Peak Frequency Improvements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60779" y="4159469"/>
            <a:ext cx="89338" cy="257503"/>
          </a:xfrm>
          <a:custGeom>
            <a:avLst/>
            <a:gdLst>
              <a:gd name="connsiteX0" fmla="*/ 0 w 89338"/>
              <a:gd name="connsiteY0" fmla="*/ 0 h 257503"/>
              <a:gd name="connsiteX1" fmla="*/ 13138 w 89338"/>
              <a:gd name="connsiteY1" fmla="*/ 105103 h 257503"/>
              <a:gd name="connsiteX2" fmla="*/ 78828 w 89338"/>
              <a:gd name="connsiteY2" fmla="*/ 99848 h 257503"/>
              <a:gd name="connsiteX3" fmla="*/ 89338 w 89338"/>
              <a:gd name="connsiteY3" fmla="*/ 178676 h 257503"/>
              <a:gd name="connsiteX4" fmla="*/ 86711 w 89338"/>
              <a:gd name="connsiteY4" fmla="*/ 257503 h 25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38" h="257503">
                <a:moveTo>
                  <a:pt x="0" y="0"/>
                </a:moveTo>
                <a:lnTo>
                  <a:pt x="13138" y="105103"/>
                </a:lnTo>
                <a:lnTo>
                  <a:pt x="78828" y="99848"/>
                </a:lnTo>
                <a:lnTo>
                  <a:pt x="89338" y="178676"/>
                </a:lnTo>
                <a:cubicBezTo>
                  <a:pt x="88462" y="204952"/>
                  <a:pt x="87587" y="231227"/>
                  <a:pt x="86711" y="257503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85" y="1811933"/>
            <a:ext cx="3840352" cy="49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52601"/>
            <a:ext cx="3886200" cy="5029200"/>
          </a:xfrm>
          <a:prstGeom prst="rect">
            <a:avLst/>
          </a:prstGeom>
        </p:spPr>
      </p:pic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</a:t>
            </a:r>
            <a:r>
              <a:rPr lang="en-US" b="1" u="sng" dirty="0">
                <a:solidFill>
                  <a:schemeClr val="bg1"/>
                </a:solidFill>
                <a:latin typeface="Arial"/>
              </a:rPr>
              <a:t> 2 </a:t>
            </a:r>
            <a:r>
              <a:rPr lang="en-US" b="1" u="sng" dirty="0" smtClean="0">
                <a:solidFill>
                  <a:schemeClr val="bg1"/>
                </a:solidFill>
                <a:latin typeface="Arial"/>
              </a:rPr>
              <a:t>– </a:t>
            </a:r>
            <a:r>
              <a:rPr lang="en-US" b="1" u="sng" dirty="0">
                <a:solidFill>
                  <a:schemeClr val="bg1"/>
                </a:solidFill>
                <a:latin typeface="Arial"/>
              </a:rPr>
              <a:t>Restructure &amp; Added Service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Weekday Midday Frequency Improvements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9720" y="3967655"/>
            <a:ext cx="802859" cy="28904"/>
          </a:xfrm>
          <a:custGeom>
            <a:avLst/>
            <a:gdLst>
              <a:gd name="connsiteX0" fmla="*/ 0 w 806669"/>
              <a:gd name="connsiteY0" fmla="*/ 10511 h 28904"/>
              <a:gd name="connsiteX1" fmla="*/ 254876 w 806669"/>
              <a:gd name="connsiteY1" fmla="*/ 21021 h 28904"/>
              <a:gd name="connsiteX2" fmla="*/ 622738 w 806669"/>
              <a:gd name="connsiteY2" fmla="*/ 28904 h 28904"/>
              <a:gd name="connsiteX3" fmla="*/ 656897 w 806669"/>
              <a:gd name="connsiteY3" fmla="*/ 28904 h 28904"/>
              <a:gd name="connsiteX4" fmla="*/ 806669 w 806669"/>
              <a:gd name="connsiteY4" fmla="*/ 7883 h 28904"/>
              <a:gd name="connsiteX5" fmla="*/ 796159 w 806669"/>
              <a:gd name="connsiteY5" fmla="*/ 0 h 28904"/>
              <a:gd name="connsiteX6" fmla="*/ 635876 w 806669"/>
              <a:gd name="connsiteY6" fmla="*/ 21021 h 28904"/>
              <a:gd name="connsiteX7" fmla="*/ 614856 w 806669"/>
              <a:gd name="connsiteY7" fmla="*/ 26276 h 28904"/>
              <a:gd name="connsiteX0" fmla="*/ 0 w 802859"/>
              <a:gd name="connsiteY0" fmla="*/ 23846 h 28904"/>
              <a:gd name="connsiteX1" fmla="*/ 251066 w 802859"/>
              <a:gd name="connsiteY1" fmla="*/ 21021 h 28904"/>
              <a:gd name="connsiteX2" fmla="*/ 618928 w 802859"/>
              <a:gd name="connsiteY2" fmla="*/ 28904 h 28904"/>
              <a:gd name="connsiteX3" fmla="*/ 653087 w 802859"/>
              <a:gd name="connsiteY3" fmla="*/ 28904 h 28904"/>
              <a:gd name="connsiteX4" fmla="*/ 802859 w 802859"/>
              <a:gd name="connsiteY4" fmla="*/ 7883 h 28904"/>
              <a:gd name="connsiteX5" fmla="*/ 792349 w 802859"/>
              <a:gd name="connsiteY5" fmla="*/ 0 h 28904"/>
              <a:gd name="connsiteX6" fmla="*/ 632066 w 802859"/>
              <a:gd name="connsiteY6" fmla="*/ 21021 h 28904"/>
              <a:gd name="connsiteX7" fmla="*/ 611046 w 802859"/>
              <a:gd name="connsiteY7" fmla="*/ 26276 h 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859" h="28904">
                <a:moveTo>
                  <a:pt x="0" y="23846"/>
                </a:moveTo>
                <a:cubicBezTo>
                  <a:pt x="83689" y="22904"/>
                  <a:pt x="147911" y="20178"/>
                  <a:pt x="251066" y="21021"/>
                </a:cubicBezTo>
                <a:cubicBezTo>
                  <a:pt x="354221" y="21864"/>
                  <a:pt x="496307" y="26276"/>
                  <a:pt x="618928" y="28904"/>
                </a:cubicBezTo>
                <a:lnTo>
                  <a:pt x="653087" y="28904"/>
                </a:lnTo>
                <a:lnTo>
                  <a:pt x="802859" y="7883"/>
                </a:lnTo>
                <a:lnTo>
                  <a:pt x="792349" y="0"/>
                </a:lnTo>
                <a:lnTo>
                  <a:pt x="632066" y="21021"/>
                </a:lnTo>
                <a:lnTo>
                  <a:pt x="611046" y="26276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454729" y="4169229"/>
            <a:ext cx="125185" cy="348342"/>
          </a:xfrm>
          <a:custGeom>
            <a:avLst/>
            <a:gdLst>
              <a:gd name="connsiteX0" fmla="*/ 0 w 125185"/>
              <a:gd name="connsiteY0" fmla="*/ 0 h 348342"/>
              <a:gd name="connsiteX1" fmla="*/ 19050 w 125185"/>
              <a:gd name="connsiteY1" fmla="*/ 70757 h 348342"/>
              <a:gd name="connsiteX2" fmla="*/ 100692 w 125185"/>
              <a:gd name="connsiteY2" fmla="*/ 62592 h 348342"/>
              <a:gd name="connsiteX3" fmla="*/ 114300 w 125185"/>
              <a:gd name="connsiteY3" fmla="*/ 174171 h 348342"/>
              <a:gd name="connsiteX4" fmla="*/ 117021 w 125185"/>
              <a:gd name="connsiteY4" fmla="*/ 250371 h 348342"/>
              <a:gd name="connsiteX5" fmla="*/ 125185 w 125185"/>
              <a:gd name="connsiteY5" fmla="*/ 337457 h 348342"/>
              <a:gd name="connsiteX6" fmla="*/ 103414 w 125185"/>
              <a:gd name="connsiteY6" fmla="*/ 348342 h 348342"/>
              <a:gd name="connsiteX7" fmla="*/ 48985 w 125185"/>
              <a:gd name="connsiteY7" fmla="*/ 332014 h 348342"/>
              <a:gd name="connsiteX8" fmla="*/ 32657 w 125185"/>
              <a:gd name="connsiteY8" fmla="*/ 332014 h 3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5" h="348342">
                <a:moveTo>
                  <a:pt x="0" y="0"/>
                </a:moveTo>
                <a:lnTo>
                  <a:pt x="19050" y="70757"/>
                </a:lnTo>
                <a:lnTo>
                  <a:pt x="100692" y="62592"/>
                </a:lnTo>
                <a:lnTo>
                  <a:pt x="114300" y="174171"/>
                </a:lnTo>
                <a:lnTo>
                  <a:pt x="117021" y="250371"/>
                </a:lnTo>
                <a:lnTo>
                  <a:pt x="125185" y="337457"/>
                </a:lnTo>
                <a:lnTo>
                  <a:pt x="103414" y="348342"/>
                </a:lnTo>
                <a:lnTo>
                  <a:pt x="48985" y="332014"/>
                </a:lnTo>
                <a:lnTo>
                  <a:pt x="32657" y="332014"/>
                </a:lnTo>
              </a:path>
            </a:pathLst>
          </a:custGeom>
          <a:noFill/>
          <a:ln w="222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471057" y="4669971"/>
            <a:ext cx="0" cy="171450"/>
          </a:xfrm>
          <a:custGeom>
            <a:avLst/>
            <a:gdLst>
              <a:gd name="connsiteX0" fmla="*/ 0 w 0"/>
              <a:gd name="connsiteY0" fmla="*/ 0 h 171450"/>
              <a:gd name="connsiteX1" fmla="*/ 0 w 0"/>
              <a:gd name="connsiteY1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1450">
                <a:moveTo>
                  <a:pt x="0" y="0"/>
                </a:moveTo>
                <a:lnTo>
                  <a:pt x="0" y="171450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222157" y="3035643"/>
            <a:ext cx="1361302" cy="1118287"/>
          </a:xfrm>
          <a:custGeom>
            <a:avLst/>
            <a:gdLst>
              <a:gd name="connsiteX0" fmla="*/ 1303638 w 1361302"/>
              <a:gd name="connsiteY0" fmla="*/ 0 h 1118287"/>
              <a:gd name="connsiteX1" fmla="*/ 1361302 w 1361302"/>
              <a:gd name="connsiteY1" fmla="*/ 4119 h 1118287"/>
              <a:gd name="connsiteX2" fmla="*/ 1330411 w 1361302"/>
              <a:gd name="connsiteY2" fmla="*/ 53546 h 1118287"/>
              <a:gd name="connsiteX3" fmla="*/ 1346886 w 1361302"/>
              <a:gd name="connsiteY3" fmla="*/ 90616 h 1118287"/>
              <a:gd name="connsiteX4" fmla="*/ 1233616 w 1361302"/>
              <a:gd name="connsiteY4" fmla="*/ 88557 h 1118287"/>
              <a:gd name="connsiteX5" fmla="*/ 1231557 w 1361302"/>
              <a:gd name="connsiteY5" fmla="*/ 308919 h 1118287"/>
              <a:gd name="connsiteX6" fmla="*/ 1110048 w 1361302"/>
              <a:gd name="connsiteY6" fmla="*/ 597243 h 1118287"/>
              <a:gd name="connsiteX7" fmla="*/ 1033848 w 1361302"/>
              <a:gd name="connsiteY7" fmla="*/ 704335 h 1118287"/>
              <a:gd name="connsiteX8" fmla="*/ 1007075 w 1361302"/>
              <a:gd name="connsiteY8" fmla="*/ 747584 h 1118287"/>
              <a:gd name="connsiteX9" fmla="*/ 986481 w 1361302"/>
              <a:gd name="connsiteY9" fmla="*/ 817606 h 1118287"/>
              <a:gd name="connsiteX10" fmla="*/ 986481 w 1361302"/>
              <a:gd name="connsiteY10" fmla="*/ 873211 h 1118287"/>
              <a:gd name="connsiteX11" fmla="*/ 1000897 w 1361302"/>
              <a:gd name="connsiteY11" fmla="*/ 1017373 h 1118287"/>
              <a:gd name="connsiteX12" fmla="*/ 1000897 w 1361302"/>
              <a:gd name="connsiteY12" fmla="*/ 1052384 h 1118287"/>
              <a:gd name="connsiteX13" fmla="*/ 967946 w 1361302"/>
              <a:gd name="connsiteY13" fmla="*/ 1085335 h 1118287"/>
              <a:gd name="connsiteX14" fmla="*/ 895865 w 1361302"/>
              <a:gd name="connsiteY14" fmla="*/ 1099752 h 1118287"/>
              <a:gd name="connsiteX15" fmla="*/ 461319 w 1361302"/>
              <a:gd name="connsiteY15" fmla="*/ 1083276 h 1118287"/>
              <a:gd name="connsiteX16" fmla="*/ 257432 w 1361302"/>
              <a:gd name="connsiteY16" fmla="*/ 1077098 h 1118287"/>
              <a:gd name="connsiteX17" fmla="*/ 218302 w 1361302"/>
              <a:gd name="connsiteY17" fmla="*/ 1089454 h 1118287"/>
              <a:gd name="connsiteX18" fmla="*/ 6178 w 1361302"/>
              <a:gd name="connsiteY18" fmla="*/ 1118287 h 1118287"/>
              <a:gd name="connsiteX19" fmla="*/ 0 w 1361302"/>
              <a:gd name="connsiteY19" fmla="*/ 1048265 h 111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1302" h="1118287">
                <a:moveTo>
                  <a:pt x="1303638" y="0"/>
                </a:moveTo>
                <a:lnTo>
                  <a:pt x="1361302" y="4119"/>
                </a:lnTo>
                <a:lnTo>
                  <a:pt x="1330411" y="53546"/>
                </a:lnTo>
                <a:lnTo>
                  <a:pt x="1346886" y="90616"/>
                </a:lnTo>
                <a:lnTo>
                  <a:pt x="1233616" y="88557"/>
                </a:lnTo>
                <a:cubicBezTo>
                  <a:pt x="1232930" y="162011"/>
                  <a:pt x="1232243" y="235465"/>
                  <a:pt x="1231557" y="308919"/>
                </a:cubicBezTo>
                <a:lnTo>
                  <a:pt x="1110048" y="597243"/>
                </a:lnTo>
                <a:lnTo>
                  <a:pt x="1033848" y="704335"/>
                </a:lnTo>
                <a:lnTo>
                  <a:pt x="1007075" y="747584"/>
                </a:lnTo>
                <a:lnTo>
                  <a:pt x="986481" y="817606"/>
                </a:lnTo>
                <a:lnTo>
                  <a:pt x="986481" y="873211"/>
                </a:lnTo>
                <a:lnTo>
                  <a:pt x="1000897" y="1017373"/>
                </a:lnTo>
                <a:lnTo>
                  <a:pt x="1000897" y="1052384"/>
                </a:lnTo>
                <a:lnTo>
                  <a:pt x="967946" y="1085335"/>
                </a:lnTo>
                <a:lnTo>
                  <a:pt x="895865" y="1099752"/>
                </a:lnTo>
                <a:lnTo>
                  <a:pt x="461319" y="1083276"/>
                </a:lnTo>
                <a:lnTo>
                  <a:pt x="257432" y="1077098"/>
                </a:lnTo>
                <a:lnTo>
                  <a:pt x="218302" y="1089454"/>
                </a:lnTo>
                <a:lnTo>
                  <a:pt x="6178" y="1118287"/>
                </a:lnTo>
                <a:lnTo>
                  <a:pt x="0" y="1048265"/>
                </a:lnTo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452753" y="4120978"/>
            <a:ext cx="257496" cy="52105"/>
          </a:xfrm>
          <a:custGeom>
            <a:avLst/>
            <a:gdLst>
              <a:gd name="connsiteX0" fmla="*/ 0 w 257433"/>
              <a:gd name="connsiteY0" fmla="*/ 0 h 59725"/>
              <a:gd name="connsiteX1" fmla="*/ 2060 w 257433"/>
              <a:gd name="connsiteY1" fmla="*/ 59725 h 59725"/>
              <a:gd name="connsiteX2" fmla="*/ 57665 w 257433"/>
              <a:gd name="connsiteY2" fmla="*/ 39130 h 59725"/>
              <a:gd name="connsiteX3" fmla="*/ 121508 w 257433"/>
              <a:gd name="connsiteY3" fmla="*/ 30892 h 59725"/>
              <a:gd name="connsiteX4" fmla="*/ 142103 w 257433"/>
              <a:gd name="connsiteY4" fmla="*/ 12357 h 59725"/>
              <a:gd name="connsiteX5" fmla="*/ 224481 w 257433"/>
              <a:gd name="connsiteY5" fmla="*/ 22654 h 59725"/>
              <a:gd name="connsiteX6" fmla="*/ 257433 w 257433"/>
              <a:gd name="connsiteY6" fmla="*/ 4119 h 5972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57728 w 257496"/>
              <a:gd name="connsiteY2" fmla="*/ 39130 h 52105"/>
              <a:gd name="connsiteX3" fmla="*/ 121571 w 257496"/>
              <a:gd name="connsiteY3" fmla="*/ 30892 h 52105"/>
              <a:gd name="connsiteX4" fmla="*/ 142166 w 257496"/>
              <a:gd name="connsiteY4" fmla="*/ 12357 h 52105"/>
              <a:gd name="connsiteX5" fmla="*/ 224544 w 257496"/>
              <a:gd name="connsiteY5" fmla="*/ 22654 h 52105"/>
              <a:gd name="connsiteX6" fmla="*/ 257496 w 257496"/>
              <a:gd name="connsiteY6" fmla="*/ 4119 h 5210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38678 w 257496"/>
              <a:gd name="connsiteY2" fmla="*/ 39130 h 52105"/>
              <a:gd name="connsiteX3" fmla="*/ 121571 w 257496"/>
              <a:gd name="connsiteY3" fmla="*/ 30892 h 52105"/>
              <a:gd name="connsiteX4" fmla="*/ 142166 w 257496"/>
              <a:gd name="connsiteY4" fmla="*/ 12357 h 52105"/>
              <a:gd name="connsiteX5" fmla="*/ 224544 w 257496"/>
              <a:gd name="connsiteY5" fmla="*/ 22654 h 52105"/>
              <a:gd name="connsiteX6" fmla="*/ 257496 w 257496"/>
              <a:gd name="connsiteY6" fmla="*/ 4119 h 52105"/>
              <a:gd name="connsiteX0" fmla="*/ 63 w 257496"/>
              <a:gd name="connsiteY0" fmla="*/ 0 h 52105"/>
              <a:gd name="connsiteX1" fmla="*/ 218 w 257496"/>
              <a:gd name="connsiteY1" fmla="*/ 52105 h 52105"/>
              <a:gd name="connsiteX2" fmla="*/ 38678 w 257496"/>
              <a:gd name="connsiteY2" fmla="*/ 39130 h 52105"/>
              <a:gd name="connsiteX3" fmla="*/ 84707 w 257496"/>
              <a:gd name="connsiteY3" fmla="*/ 41447 h 52105"/>
              <a:gd name="connsiteX4" fmla="*/ 121571 w 257496"/>
              <a:gd name="connsiteY4" fmla="*/ 30892 h 52105"/>
              <a:gd name="connsiteX5" fmla="*/ 142166 w 257496"/>
              <a:gd name="connsiteY5" fmla="*/ 12357 h 52105"/>
              <a:gd name="connsiteX6" fmla="*/ 224544 w 257496"/>
              <a:gd name="connsiteY6" fmla="*/ 22654 h 52105"/>
              <a:gd name="connsiteX7" fmla="*/ 257496 w 257496"/>
              <a:gd name="connsiteY7" fmla="*/ 4119 h 5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6" h="52105">
                <a:moveTo>
                  <a:pt x="63" y="0"/>
                </a:moveTo>
                <a:cubicBezTo>
                  <a:pt x="750" y="19908"/>
                  <a:pt x="-469" y="32197"/>
                  <a:pt x="218" y="52105"/>
                </a:cubicBezTo>
                <a:lnTo>
                  <a:pt x="38678" y="39130"/>
                </a:lnTo>
                <a:cubicBezTo>
                  <a:pt x="55926" y="36727"/>
                  <a:pt x="67459" y="43850"/>
                  <a:pt x="84707" y="41447"/>
                </a:cubicBezTo>
                <a:lnTo>
                  <a:pt x="121571" y="30892"/>
                </a:lnTo>
                <a:lnTo>
                  <a:pt x="142166" y="12357"/>
                </a:lnTo>
                <a:lnTo>
                  <a:pt x="224544" y="22654"/>
                </a:lnTo>
                <a:lnTo>
                  <a:pt x="257496" y="4119"/>
                </a:lnTo>
              </a:path>
            </a:pathLst>
          </a:custGeom>
          <a:noFill/>
          <a:ln w="158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64420"/>
            <a:ext cx="3852821" cy="49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</a:t>
            </a:r>
            <a:r>
              <a:rPr lang="en-US" b="1" u="sng" dirty="0" smtClean="0">
                <a:solidFill>
                  <a:schemeClr val="bg1"/>
                </a:solidFill>
                <a:latin typeface="Arial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</a:rPr>
              <a:t>Proposed System Map</a:t>
            </a: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3733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Span and Frequency Enhancements</a:t>
            </a:r>
            <a:endParaRPr lang="en-US" dirty="0">
              <a:solidFill>
                <a:srgbClr val="555555"/>
              </a:solidFill>
              <a:latin typeface="Arial"/>
            </a:endParaRPr>
          </a:p>
          <a:p>
            <a:pPr lvl="1">
              <a:buClr>
                <a:srgbClr val="00659A"/>
              </a:buClr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All </a:t>
            </a:r>
            <a:r>
              <a:rPr lang="en-US" dirty="0">
                <a:solidFill>
                  <a:srgbClr val="555555"/>
                </a:solidFill>
                <a:latin typeface="Arial"/>
              </a:rPr>
              <a:t>urban routes have 30 minute peak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All urban routes have 30 minute midday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Route 402 has both 30 minute midday and peak service</a:t>
            </a:r>
          </a:p>
          <a:p>
            <a:pPr lvl="1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All urban routes have service to 10 p.m. and Routes 3 and 4 have expanded span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036" y="550026"/>
            <a:ext cx="685800" cy="9829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3845606" y="0"/>
            <a:ext cx="5297424" cy="6858000"/>
            <a:chOff x="3845606" y="0"/>
            <a:chExt cx="529742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606" y="0"/>
              <a:ext cx="5297424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75025" y="4967689"/>
              <a:ext cx="558975" cy="13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solidFill>
                    <a:schemeClr val="bg1"/>
                  </a:solidFill>
                  <a:latin typeface="Humnst777 BlkCn BT" pitchFamily="34" charset="0"/>
                  <a:cs typeface="Arial" panose="020B0604020202020204" pitchFamily="34" charset="0"/>
                </a:rPr>
                <a:t>214</a:t>
              </a:r>
              <a:endParaRPr lang="en-US" sz="500" dirty="0">
                <a:solidFill>
                  <a:schemeClr val="bg1"/>
                </a:solidFill>
                <a:latin typeface="Humnst777 BlkCn BT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2 – Restructure &amp; Added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</a:rPr>
              <a:t>North Tacoma Summary</a:t>
            </a: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3733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Operate consolidated routes later and more frequently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North Proctor and Stadium District is connected to Downtown Tacoma with 15-minute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Old Town could be served by new Trolley service to Ruston</a:t>
            </a:r>
            <a:endParaRPr lang="en-US" dirty="0">
              <a:solidFill>
                <a:srgbClr val="555555"/>
              </a:solidFill>
              <a:latin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3996"/>
            <a:ext cx="5105408" cy="5105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985" r="59701" b="88060"/>
          <a:stretch/>
        </p:blipFill>
        <p:spPr>
          <a:xfrm>
            <a:off x="5791200" y="2133600"/>
            <a:ext cx="149993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39" y="1519644"/>
            <a:ext cx="5109759" cy="5109759"/>
          </a:xfrm>
          <a:prstGeom prst="rect">
            <a:avLst/>
          </a:prstGeom>
        </p:spPr>
      </p:pic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2 – Restructure &amp; Added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</a:rPr>
              <a:t>East Tacoma Summary</a:t>
            </a: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3733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Consolidate services and create interlined East Tacoma grid</a:t>
            </a:r>
          </a:p>
          <a:p>
            <a:pPr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Operate consolidated routes later and more frequently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Create 15-minute service corridor on Yakima between downtown Tacoma and 38</a:t>
            </a:r>
            <a:r>
              <a:rPr lang="en-US" baseline="30000" dirty="0" smtClean="0">
                <a:solidFill>
                  <a:srgbClr val="555555"/>
                </a:solidFill>
                <a:latin typeface="Arial"/>
              </a:rPr>
              <a:t>th</a:t>
            </a:r>
            <a:r>
              <a:rPr lang="en-US" dirty="0" smtClean="0">
                <a:solidFill>
                  <a:srgbClr val="555555"/>
                </a:solidFill>
                <a:latin typeface="Arial"/>
              </a:rPr>
              <a:t> Street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985" r="59701" b="88060"/>
          <a:stretch/>
        </p:blipFill>
        <p:spPr>
          <a:xfrm>
            <a:off x="4038600" y="1526071"/>
            <a:ext cx="134753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u="sng" dirty="0">
                <a:solidFill>
                  <a:schemeClr val="bg1"/>
                </a:solidFill>
                <a:latin typeface="Arial"/>
              </a:rPr>
              <a:t>Alternative 2 – Restructure &amp; Added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</a:rPr>
              <a:t>Lakewood Summary</a:t>
            </a: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 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3733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Operate routes later and more frequently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Adjust Route 3 to serve highest potential ridership corridor between Lakewood and Tacoma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Consolidate routes to JBLM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Remove less utilized cross-town to North Tacoma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5600" y="6172200"/>
            <a:ext cx="890337" cy="236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42540" y="1558096"/>
            <a:ext cx="5086546" cy="5086546"/>
            <a:chOff x="3842540" y="1558096"/>
            <a:chExt cx="5086546" cy="50865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540" y="1558096"/>
              <a:ext cx="5086546" cy="508654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89220" y="4609012"/>
              <a:ext cx="4619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Humnst777 BlkCn BT" pitchFamily="34" charset="0"/>
                  <a:cs typeface="Arial" panose="020B0604020202020204" pitchFamily="34" charset="0"/>
                </a:rPr>
                <a:t>214</a:t>
              </a:r>
              <a:endParaRPr lang="en-US" sz="900" dirty="0">
                <a:solidFill>
                  <a:schemeClr val="bg1"/>
                </a:solidFill>
                <a:latin typeface="Humnst777 BlkCn BT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2057400"/>
            <a:ext cx="792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Existing market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Existing service assessment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 and </a:t>
            </a:r>
            <a:r>
              <a:rPr lang="en-US" dirty="0">
                <a:solidFill>
                  <a:srgbClr val="555555"/>
                </a:solidFill>
                <a:latin typeface="Arial"/>
              </a:rPr>
              <a:t>p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ublic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priorities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Expansion Alternative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Expansion Alternative 2</a:t>
            </a:r>
          </a:p>
          <a:p>
            <a:pPr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March 2017 Service Change – status quo or restructure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 Steps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chemeClr val="bg1"/>
                </a:solidFill>
                <a:latin typeface="Arial"/>
              </a:rPr>
              <a:t>Agenda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7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Comparison of Alternatives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1752600"/>
            <a:ext cx="4038600" cy="300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Alternative 1: Expanded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Existing Network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urban routes have 30 minute peak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urban routes have 30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minute midday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routes with expanded span</a:t>
            </a:r>
            <a:endParaRPr lang="en-US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771931" y="1752600"/>
            <a:ext cx="4038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Alternative 2:  Restructure and Added Service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urban routes have 30 minute peak and midday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Route 402 improved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minute midday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urban routes have service to 10 p.m.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50527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Maximizes coverage, but much of network is infrequent and without evening service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550527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existing ridership patterns change, but most of the network operates later and more frequently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 2 is Recommended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199" y="1752600"/>
            <a:ext cx="8678501" cy="30096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meets board and public priorities of improving frequency and span of service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baseline="0" dirty="0" smtClean="0">
                <a:solidFill>
                  <a:srgbClr val="555555"/>
                </a:solidFill>
                <a:latin typeface="Arial"/>
              </a:rPr>
              <a:t>Higher potential</a:t>
            </a:r>
            <a:r>
              <a:rPr lang="en-US" dirty="0" smtClean="0">
                <a:solidFill>
                  <a:srgbClr val="555555"/>
                </a:solidFill>
                <a:latin typeface="Arial"/>
              </a:rPr>
              <a:t> for immediate and sustained ridership gains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noProof="0" dirty="0" smtClean="0">
                <a:solidFill>
                  <a:srgbClr val="555555"/>
                </a:solidFill>
                <a:latin typeface="Arial"/>
              </a:rPr>
              <a:t>Allows for cost effective expansion of weekend frequency and span of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Sets table for corridor investment between Lakewood, Tacoma Mall, and downtown Tacoma</a:t>
            </a:r>
            <a:endParaRPr lang="en-US" noProof="0" dirty="0" smtClean="0">
              <a:solidFill>
                <a:srgbClr val="555555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endParaRPr lang="en-US" dirty="0">
              <a:solidFill>
                <a:srgbClr val="555555"/>
              </a:solidFill>
              <a:latin typeface="Arial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8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atgrace.com/sites/default/files/event-image/next-steps-logo-static_0%2520(2)_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4394"/>
            <a:ext cx="1807675" cy="111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29901" y="1981200"/>
            <a:ext cx="792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Refine Draft Recommendations			Sept / Oct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Board Study Session				Oct. 10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 Outreach 					October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 Hearing on Pref. Alternative / Title VI	Nov. 14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Refinements if needed				November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 Adoption					Dec. 12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Scheduling / Permitting 				December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Schedules Finalized				Dec. 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 Implemented				March 12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2057400"/>
            <a:ext cx="5486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noProof="0" dirty="0" smtClean="0">
                <a:solidFill>
                  <a:srgbClr val="555555"/>
                </a:solidFill>
                <a:latin typeface="Arial"/>
              </a:rPr>
              <a:t>Elements assessed:</a:t>
            </a:r>
          </a:p>
          <a:p>
            <a:pPr lvl="1" indent="-342900">
              <a:buClr>
                <a:srgbClr val="00659A"/>
              </a:buClr>
              <a:buFont typeface="Arial" pitchFamily="34" charset="0"/>
              <a:buChar char="■"/>
              <a:defRPr/>
            </a:pPr>
            <a:r>
              <a:rPr lang="en-US" noProof="0" dirty="0" smtClean="0">
                <a:solidFill>
                  <a:srgbClr val="555555"/>
                </a:solidFill>
                <a:latin typeface="Arial"/>
              </a:rPr>
              <a:t>Population and employment densities</a:t>
            </a:r>
          </a:p>
          <a:p>
            <a:pPr lvl="1" indent="-342900">
              <a:buClr>
                <a:srgbClr val="00659A"/>
              </a:buClr>
              <a:buFont typeface="Arial" pitchFamily="34" charset="0"/>
              <a:buChar char="■"/>
              <a:defRPr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</a:t>
            </a:r>
            <a:r>
              <a:rPr lang="en-US" dirty="0" smtClean="0">
                <a:solidFill>
                  <a:srgbClr val="555555"/>
                </a:solidFill>
                <a:latin typeface="Arial"/>
              </a:rPr>
              <a:t>o-economic factors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Market assessment indicates service is in areas where it needs to be based on land 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Market Assessment Conclusions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3600"/>
            <a:ext cx="29140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2057400"/>
            <a:ext cx="792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routes are average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dependence on transfers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Route structure is designed for timed transfers, but scheduling and frequency no longer support that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Duplication of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Span of service is inadequate for many trip types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Service Evaluation Conclusions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7996" y="212756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Board Priorities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0396" y="1828800"/>
            <a:ext cx="7924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Overarching Goal:  Improve ridership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Attract more discretionary riders &amp; commuters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Tradeoff Preferences: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service in high ridership areas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clear direction on span vs. frequency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service on weekdays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 transferring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route directness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Longer stop spacing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8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Public Priorities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13441"/>
              </p:ext>
            </p:extLst>
          </p:nvPr>
        </p:nvGraphicFramePr>
        <p:xfrm>
          <a:off x="609600" y="1470072"/>
          <a:ext cx="7924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7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 1 – Expansion Priorities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7924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Maintain existing route network to minimize impacts on existing customers</a:t>
            </a:r>
          </a:p>
          <a:p>
            <a:pPr lvl="0">
              <a:buClr>
                <a:srgbClr val="00659A"/>
              </a:buClr>
              <a:defRPr/>
            </a:pPr>
            <a:r>
              <a:rPr lang="en-US" dirty="0">
                <a:solidFill>
                  <a:srgbClr val="555555"/>
                </a:solidFill>
                <a:latin typeface="Arial"/>
              </a:rPr>
              <a:t>Responding to Board and Public Priorities, prioritize investment in frequency to boost convenience and ridership</a:t>
            </a:r>
            <a:endParaRPr lang="en-US" dirty="0" smtClean="0">
              <a:solidFill>
                <a:srgbClr val="555555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Insufficient resources are available to meaningfully expand route frequency </a:t>
            </a:r>
            <a:r>
              <a:rPr lang="en-US" i="1" dirty="0" smtClean="0">
                <a:solidFill>
                  <a:srgbClr val="555555"/>
                </a:solidFill>
                <a:latin typeface="Arial"/>
              </a:rPr>
              <a:t>and</a:t>
            </a:r>
            <a:r>
              <a:rPr lang="en-US" dirty="0" smtClean="0">
                <a:solidFill>
                  <a:srgbClr val="555555"/>
                </a:solidFill>
                <a:latin typeface="Arial"/>
              </a:rPr>
              <a:t> span of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lang="en-US" dirty="0">
              <a:solidFill>
                <a:srgbClr val="555555"/>
              </a:solidFill>
              <a:latin typeface="Arial"/>
            </a:endParaRPr>
          </a:p>
          <a:p>
            <a:pPr marL="0" indent="0" algn="ctr">
              <a:buClr>
                <a:srgbClr val="00659A"/>
              </a:buClr>
              <a:buNone/>
              <a:defRPr/>
            </a:pPr>
            <a:r>
              <a:rPr lang="en-US" sz="2400" b="1" dirty="0">
                <a:solidFill>
                  <a:srgbClr val="555555"/>
                </a:solidFill>
                <a:latin typeface="Arial"/>
              </a:rPr>
              <a:t>Projected Result:  Improved Ridership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lang="en-US" dirty="0" smtClean="0">
              <a:solidFill>
                <a:srgbClr val="555555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9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079158"/>
            <a:ext cx="8458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■"/>
              <a:tabLst/>
              <a:defRPr/>
            </a:pPr>
            <a:r>
              <a:rPr lang="en-US" dirty="0" smtClean="0">
                <a:solidFill>
                  <a:srgbClr val="555555"/>
                </a:solidFill>
                <a:latin typeface="Arial"/>
              </a:rPr>
              <a:t>Add 35,000 hours to Existing Network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urban routes have 30 minute weekday peak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midday weekday service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most urban routes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Urban routes without 30 minute midday service: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11, 51, 53, 206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59A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routes with expanded span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636273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 1 – Expand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Existing Network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40-ppt-bl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48154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35" y="274638"/>
            <a:ext cx="1934766" cy="110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1"/>
            <a:ext cx="3886200" cy="502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52601"/>
            <a:ext cx="3886200" cy="5029199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915660" y="3395980"/>
            <a:ext cx="734060" cy="523240"/>
          </a:xfrm>
          <a:custGeom>
            <a:avLst/>
            <a:gdLst>
              <a:gd name="connsiteX0" fmla="*/ 0 w 734060"/>
              <a:gd name="connsiteY0" fmla="*/ 0 h 523240"/>
              <a:gd name="connsiteX1" fmla="*/ 170180 w 734060"/>
              <a:gd name="connsiteY1" fmla="*/ 7620 h 523240"/>
              <a:gd name="connsiteX2" fmla="*/ 167640 w 734060"/>
              <a:gd name="connsiteY2" fmla="*/ 172720 h 523240"/>
              <a:gd name="connsiteX3" fmla="*/ 261620 w 734060"/>
              <a:gd name="connsiteY3" fmla="*/ 177800 h 523240"/>
              <a:gd name="connsiteX4" fmla="*/ 256540 w 734060"/>
              <a:gd name="connsiteY4" fmla="*/ 457200 h 523240"/>
              <a:gd name="connsiteX5" fmla="*/ 365760 w 734060"/>
              <a:gd name="connsiteY5" fmla="*/ 454660 h 523240"/>
              <a:gd name="connsiteX6" fmla="*/ 368300 w 734060"/>
              <a:gd name="connsiteY6" fmla="*/ 401320 h 523240"/>
              <a:gd name="connsiteX7" fmla="*/ 459740 w 734060"/>
              <a:gd name="connsiteY7" fmla="*/ 406400 h 523240"/>
              <a:gd name="connsiteX8" fmla="*/ 574040 w 734060"/>
              <a:gd name="connsiteY8" fmla="*/ 472440 h 523240"/>
              <a:gd name="connsiteX9" fmla="*/ 675640 w 734060"/>
              <a:gd name="connsiteY9" fmla="*/ 388620 h 523240"/>
              <a:gd name="connsiteX10" fmla="*/ 721360 w 734060"/>
              <a:gd name="connsiteY10" fmla="*/ 492760 h 523240"/>
              <a:gd name="connsiteX11" fmla="*/ 734060 w 734060"/>
              <a:gd name="connsiteY11" fmla="*/ 523240 h 52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060" h="523240">
                <a:moveTo>
                  <a:pt x="0" y="0"/>
                </a:moveTo>
                <a:lnTo>
                  <a:pt x="170180" y="7620"/>
                </a:lnTo>
                <a:cubicBezTo>
                  <a:pt x="169333" y="62653"/>
                  <a:pt x="168487" y="117687"/>
                  <a:pt x="167640" y="172720"/>
                </a:cubicBezTo>
                <a:lnTo>
                  <a:pt x="261620" y="177800"/>
                </a:lnTo>
                <a:cubicBezTo>
                  <a:pt x="259927" y="270933"/>
                  <a:pt x="258233" y="364067"/>
                  <a:pt x="256540" y="457200"/>
                </a:cubicBezTo>
                <a:lnTo>
                  <a:pt x="365760" y="454660"/>
                </a:lnTo>
                <a:lnTo>
                  <a:pt x="368300" y="401320"/>
                </a:lnTo>
                <a:lnTo>
                  <a:pt x="459740" y="406400"/>
                </a:lnTo>
                <a:lnTo>
                  <a:pt x="574040" y="472440"/>
                </a:lnTo>
                <a:lnTo>
                  <a:pt x="675640" y="388620"/>
                </a:lnTo>
                <a:lnTo>
                  <a:pt x="721360" y="492760"/>
                </a:lnTo>
                <a:lnTo>
                  <a:pt x="734060" y="5232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905500" y="3677920"/>
            <a:ext cx="635000" cy="170180"/>
          </a:xfrm>
          <a:custGeom>
            <a:avLst/>
            <a:gdLst>
              <a:gd name="connsiteX0" fmla="*/ 0 w 635000"/>
              <a:gd name="connsiteY0" fmla="*/ 162560 h 170180"/>
              <a:gd name="connsiteX1" fmla="*/ 195580 w 635000"/>
              <a:gd name="connsiteY1" fmla="*/ 170180 h 170180"/>
              <a:gd name="connsiteX2" fmla="*/ 195580 w 635000"/>
              <a:gd name="connsiteY2" fmla="*/ 0 h 170180"/>
              <a:gd name="connsiteX3" fmla="*/ 381000 w 635000"/>
              <a:gd name="connsiteY3" fmla="*/ 10160 h 170180"/>
              <a:gd name="connsiteX4" fmla="*/ 383540 w 635000"/>
              <a:gd name="connsiteY4" fmla="*/ 58420 h 170180"/>
              <a:gd name="connsiteX5" fmla="*/ 492760 w 635000"/>
              <a:gd name="connsiteY5" fmla="*/ 68580 h 170180"/>
              <a:gd name="connsiteX6" fmla="*/ 635000 w 635000"/>
              <a:gd name="connsiteY6" fmla="*/ 144780 h 1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000" h="170180">
                <a:moveTo>
                  <a:pt x="0" y="162560"/>
                </a:moveTo>
                <a:lnTo>
                  <a:pt x="195580" y="170180"/>
                </a:lnTo>
                <a:lnTo>
                  <a:pt x="195580" y="0"/>
                </a:lnTo>
                <a:lnTo>
                  <a:pt x="381000" y="10160"/>
                </a:lnTo>
                <a:lnTo>
                  <a:pt x="383540" y="58420"/>
                </a:lnTo>
                <a:lnTo>
                  <a:pt x="492760" y="68580"/>
                </a:lnTo>
                <a:lnTo>
                  <a:pt x="635000" y="14478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179820" y="3627120"/>
            <a:ext cx="414020" cy="160020"/>
          </a:xfrm>
          <a:custGeom>
            <a:avLst/>
            <a:gdLst>
              <a:gd name="connsiteX0" fmla="*/ 0 w 414020"/>
              <a:gd name="connsiteY0" fmla="*/ 0 h 160020"/>
              <a:gd name="connsiteX1" fmla="*/ 233680 w 414020"/>
              <a:gd name="connsiteY1" fmla="*/ 7620 h 160020"/>
              <a:gd name="connsiteX2" fmla="*/ 236220 w 414020"/>
              <a:gd name="connsiteY2" fmla="*/ 83820 h 160020"/>
              <a:gd name="connsiteX3" fmla="*/ 340360 w 414020"/>
              <a:gd name="connsiteY3" fmla="*/ 139700 h 160020"/>
              <a:gd name="connsiteX4" fmla="*/ 414020 w 414020"/>
              <a:gd name="connsiteY4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20" h="160020">
                <a:moveTo>
                  <a:pt x="0" y="0"/>
                </a:moveTo>
                <a:lnTo>
                  <a:pt x="233680" y="7620"/>
                </a:lnTo>
                <a:cubicBezTo>
                  <a:pt x="234527" y="33020"/>
                  <a:pt x="235373" y="58420"/>
                  <a:pt x="236220" y="83820"/>
                </a:cubicBezTo>
                <a:lnTo>
                  <a:pt x="340360" y="139700"/>
                </a:lnTo>
                <a:lnTo>
                  <a:pt x="414020" y="1600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217920" y="3629660"/>
            <a:ext cx="5080" cy="459740"/>
          </a:xfrm>
          <a:custGeom>
            <a:avLst/>
            <a:gdLst>
              <a:gd name="connsiteX0" fmla="*/ 2540 w 5080"/>
              <a:gd name="connsiteY0" fmla="*/ 0 h 459740"/>
              <a:gd name="connsiteX1" fmla="*/ 5080 w 5080"/>
              <a:gd name="connsiteY1" fmla="*/ 231140 h 459740"/>
              <a:gd name="connsiteX2" fmla="*/ 0 w 5080"/>
              <a:gd name="connsiteY2" fmla="*/ 429260 h 459740"/>
              <a:gd name="connsiteX3" fmla="*/ 5080 w 5080"/>
              <a:gd name="connsiteY3" fmla="*/ 45974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" h="459740">
                <a:moveTo>
                  <a:pt x="2540" y="0"/>
                </a:moveTo>
                <a:cubicBezTo>
                  <a:pt x="3387" y="77047"/>
                  <a:pt x="4233" y="154093"/>
                  <a:pt x="5080" y="231140"/>
                </a:cubicBezTo>
                <a:lnTo>
                  <a:pt x="0" y="429260"/>
                </a:lnTo>
                <a:lnTo>
                  <a:pt x="5080" y="4597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57240" y="4229100"/>
            <a:ext cx="152400" cy="693420"/>
          </a:xfrm>
          <a:custGeom>
            <a:avLst/>
            <a:gdLst>
              <a:gd name="connsiteX0" fmla="*/ 152400 w 152400"/>
              <a:gd name="connsiteY0" fmla="*/ 0 h 693420"/>
              <a:gd name="connsiteX1" fmla="*/ 132080 w 152400"/>
              <a:gd name="connsiteY1" fmla="*/ 53340 h 693420"/>
              <a:gd name="connsiteX2" fmla="*/ 119380 w 152400"/>
              <a:gd name="connsiteY2" fmla="*/ 424180 h 693420"/>
              <a:gd name="connsiteX3" fmla="*/ 86360 w 152400"/>
              <a:gd name="connsiteY3" fmla="*/ 487680 h 693420"/>
              <a:gd name="connsiteX4" fmla="*/ 86360 w 152400"/>
              <a:gd name="connsiteY4" fmla="*/ 642620 h 693420"/>
              <a:gd name="connsiteX5" fmla="*/ 0 w 152400"/>
              <a:gd name="connsiteY5" fmla="*/ 693420 h 69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693420">
                <a:moveTo>
                  <a:pt x="152400" y="0"/>
                </a:moveTo>
                <a:lnTo>
                  <a:pt x="132080" y="53340"/>
                </a:lnTo>
                <a:lnTo>
                  <a:pt x="119380" y="424180"/>
                </a:lnTo>
                <a:lnTo>
                  <a:pt x="86360" y="487680"/>
                </a:lnTo>
                <a:lnTo>
                  <a:pt x="86360" y="642620"/>
                </a:lnTo>
                <a:lnTo>
                  <a:pt x="0" y="6934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948680" y="4643120"/>
            <a:ext cx="891540" cy="228600"/>
          </a:xfrm>
          <a:custGeom>
            <a:avLst/>
            <a:gdLst>
              <a:gd name="connsiteX0" fmla="*/ 0 w 891540"/>
              <a:gd name="connsiteY0" fmla="*/ 124460 h 228600"/>
              <a:gd name="connsiteX1" fmla="*/ 264160 w 891540"/>
              <a:gd name="connsiteY1" fmla="*/ 129540 h 228600"/>
              <a:gd name="connsiteX2" fmla="*/ 269240 w 891540"/>
              <a:gd name="connsiteY2" fmla="*/ 0 h 228600"/>
              <a:gd name="connsiteX3" fmla="*/ 891540 w 891540"/>
              <a:gd name="connsiteY3" fmla="*/ 20320 h 228600"/>
              <a:gd name="connsiteX4" fmla="*/ 889000 w 891540"/>
              <a:gd name="connsiteY4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" h="228600">
                <a:moveTo>
                  <a:pt x="0" y="124460"/>
                </a:moveTo>
                <a:lnTo>
                  <a:pt x="264160" y="129540"/>
                </a:lnTo>
                <a:lnTo>
                  <a:pt x="269240" y="0"/>
                </a:lnTo>
                <a:lnTo>
                  <a:pt x="891540" y="20320"/>
                </a:lnTo>
                <a:cubicBezTo>
                  <a:pt x="890693" y="89747"/>
                  <a:pt x="889847" y="159173"/>
                  <a:pt x="889000" y="228600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468620" y="4089400"/>
            <a:ext cx="510540" cy="332740"/>
          </a:xfrm>
          <a:custGeom>
            <a:avLst/>
            <a:gdLst>
              <a:gd name="connsiteX0" fmla="*/ 314960 w 510540"/>
              <a:gd name="connsiteY0" fmla="*/ 25400 h 332740"/>
              <a:gd name="connsiteX1" fmla="*/ 317500 w 510540"/>
              <a:gd name="connsiteY1" fmla="*/ 111760 h 332740"/>
              <a:gd name="connsiteX2" fmla="*/ 22860 w 510540"/>
              <a:gd name="connsiteY2" fmla="*/ 106680 h 332740"/>
              <a:gd name="connsiteX3" fmla="*/ 27940 w 510540"/>
              <a:gd name="connsiteY3" fmla="*/ 63500 h 332740"/>
              <a:gd name="connsiteX4" fmla="*/ 50800 w 510540"/>
              <a:gd name="connsiteY4" fmla="*/ 27940 h 332740"/>
              <a:gd name="connsiteX5" fmla="*/ 58420 w 510540"/>
              <a:gd name="connsiteY5" fmla="*/ 0 h 332740"/>
              <a:gd name="connsiteX6" fmla="*/ 78740 w 510540"/>
              <a:gd name="connsiteY6" fmla="*/ 0 h 332740"/>
              <a:gd name="connsiteX7" fmla="*/ 71120 w 510540"/>
              <a:gd name="connsiteY7" fmla="*/ 218440 h 332740"/>
              <a:gd name="connsiteX8" fmla="*/ 43180 w 510540"/>
              <a:gd name="connsiteY8" fmla="*/ 271780 h 332740"/>
              <a:gd name="connsiteX9" fmla="*/ 0 w 510540"/>
              <a:gd name="connsiteY9" fmla="*/ 307340 h 332740"/>
              <a:gd name="connsiteX10" fmla="*/ 2540 w 510540"/>
              <a:gd name="connsiteY10" fmla="*/ 314960 h 332740"/>
              <a:gd name="connsiteX11" fmla="*/ 15240 w 510540"/>
              <a:gd name="connsiteY11" fmla="*/ 322580 h 332740"/>
              <a:gd name="connsiteX12" fmla="*/ 510540 w 510540"/>
              <a:gd name="connsiteY12" fmla="*/ 332740 h 33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540" h="332740">
                <a:moveTo>
                  <a:pt x="314960" y="25400"/>
                </a:moveTo>
                <a:cubicBezTo>
                  <a:pt x="315807" y="54187"/>
                  <a:pt x="316653" y="82973"/>
                  <a:pt x="317500" y="111760"/>
                </a:cubicBezTo>
                <a:lnTo>
                  <a:pt x="22860" y="106680"/>
                </a:lnTo>
                <a:lnTo>
                  <a:pt x="27940" y="63500"/>
                </a:lnTo>
                <a:lnTo>
                  <a:pt x="50800" y="27940"/>
                </a:lnTo>
                <a:lnTo>
                  <a:pt x="58420" y="0"/>
                </a:lnTo>
                <a:lnTo>
                  <a:pt x="78740" y="0"/>
                </a:lnTo>
                <a:lnTo>
                  <a:pt x="71120" y="218440"/>
                </a:lnTo>
                <a:lnTo>
                  <a:pt x="43180" y="271780"/>
                </a:lnTo>
                <a:lnTo>
                  <a:pt x="0" y="307340"/>
                </a:lnTo>
                <a:lnTo>
                  <a:pt x="2540" y="314960"/>
                </a:lnTo>
                <a:lnTo>
                  <a:pt x="15240" y="322580"/>
                </a:lnTo>
                <a:lnTo>
                  <a:pt x="510540" y="3327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596380" y="4544060"/>
            <a:ext cx="58420" cy="922020"/>
          </a:xfrm>
          <a:custGeom>
            <a:avLst/>
            <a:gdLst>
              <a:gd name="connsiteX0" fmla="*/ 17780 w 58420"/>
              <a:gd name="connsiteY0" fmla="*/ 0 h 922020"/>
              <a:gd name="connsiteX1" fmla="*/ 5080 w 58420"/>
              <a:gd name="connsiteY1" fmla="*/ 561340 h 922020"/>
              <a:gd name="connsiteX2" fmla="*/ 0 w 58420"/>
              <a:gd name="connsiteY2" fmla="*/ 665480 h 922020"/>
              <a:gd name="connsiteX3" fmla="*/ 15240 w 58420"/>
              <a:gd name="connsiteY3" fmla="*/ 723900 h 922020"/>
              <a:gd name="connsiteX4" fmla="*/ 25400 w 58420"/>
              <a:gd name="connsiteY4" fmla="*/ 812800 h 922020"/>
              <a:gd name="connsiteX5" fmla="*/ 43180 w 58420"/>
              <a:gd name="connsiteY5" fmla="*/ 843280 h 922020"/>
              <a:gd name="connsiteX6" fmla="*/ 58420 w 58420"/>
              <a:gd name="connsiteY6" fmla="*/ 92202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20" h="922020">
                <a:moveTo>
                  <a:pt x="17780" y="0"/>
                </a:moveTo>
                <a:lnTo>
                  <a:pt x="5080" y="561340"/>
                </a:lnTo>
                <a:lnTo>
                  <a:pt x="0" y="665480"/>
                </a:lnTo>
                <a:lnTo>
                  <a:pt x="15240" y="723900"/>
                </a:lnTo>
                <a:lnTo>
                  <a:pt x="25400" y="812800"/>
                </a:lnTo>
                <a:lnTo>
                  <a:pt x="43180" y="843280"/>
                </a:lnTo>
                <a:lnTo>
                  <a:pt x="58420" y="92202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461760" y="4399280"/>
            <a:ext cx="81280" cy="132080"/>
          </a:xfrm>
          <a:custGeom>
            <a:avLst/>
            <a:gdLst>
              <a:gd name="connsiteX0" fmla="*/ 0 w 81280"/>
              <a:gd name="connsiteY0" fmla="*/ 132080 h 132080"/>
              <a:gd name="connsiteX1" fmla="*/ 7620 w 81280"/>
              <a:gd name="connsiteY1" fmla="*/ 0 h 132080"/>
              <a:gd name="connsiteX2" fmla="*/ 81280 w 81280"/>
              <a:gd name="connsiteY2" fmla="*/ 2540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" h="132080">
                <a:moveTo>
                  <a:pt x="0" y="132080"/>
                </a:moveTo>
                <a:lnTo>
                  <a:pt x="7620" y="0"/>
                </a:lnTo>
                <a:lnTo>
                  <a:pt x="81280" y="25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86220" y="4000500"/>
            <a:ext cx="43180" cy="396240"/>
          </a:xfrm>
          <a:custGeom>
            <a:avLst/>
            <a:gdLst>
              <a:gd name="connsiteX0" fmla="*/ 0 w 43180"/>
              <a:gd name="connsiteY0" fmla="*/ 0 h 396240"/>
              <a:gd name="connsiteX1" fmla="*/ 43180 w 43180"/>
              <a:gd name="connsiteY1" fmla="*/ 287020 h 396240"/>
              <a:gd name="connsiteX2" fmla="*/ 22860 w 43180"/>
              <a:gd name="connsiteY2" fmla="*/ 332740 h 396240"/>
              <a:gd name="connsiteX3" fmla="*/ 15240 w 43180"/>
              <a:gd name="connsiteY3" fmla="*/ 381000 h 396240"/>
              <a:gd name="connsiteX4" fmla="*/ 17780 w 43180"/>
              <a:gd name="connsiteY4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" h="396240">
                <a:moveTo>
                  <a:pt x="0" y="0"/>
                </a:moveTo>
                <a:lnTo>
                  <a:pt x="43180" y="287020"/>
                </a:lnTo>
                <a:lnTo>
                  <a:pt x="22860" y="332740"/>
                </a:lnTo>
                <a:lnTo>
                  <a:pt x="15240" y="381000"/>
                </a:lnTo>
                <a:lnTo>
                  <a:pt x="17780" y="396240"/>
                </a:ln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63346" y="1932709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latin typeface="Arial Narrow" panose="020B0606020202030204" pitchFamily="34" charset="0"/>
              </a:rPr>
              <a:t>w/ 35k</a:t>
            </a:r>
            <a:endParaRPr lang="en-US" sz="600" b="1" dirty="0">
              <a:latin typeface="Arial Narrow" panose="020B0606020202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400" y="273128"/>
            <a:ext cx="8229600" cy="946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Alternative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1- Expand Existing Network</a:t>
            </a:r>
            <a:endParaRPr kumimoji="0" lang="en-US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noProof="0" dirty="0" smtClean="0">
                <a:solidFill>
                  <a:schemeClr val="bg1"/>
                </a:solidFill>
                <a:latin typeface="Arial"/>
              </a:rPr>
              <a:t>Weekday Peak Frequency Improvements</a:t>
            </a:r>
            <a:endParaRPr kumimoji="0" lang="en-US" sz="21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60779" y="4159469"/>
            <a:ext cx="89338" cy="257503"/>
          </a:xfrm>
          <a:custGeom>
            <a:avLst/>
            <a:gdLst>
              <a:gd name="connsiteX0" fmla="*/ 0 w 89338"/>
              <a:gd name="connsiteY0" fmla="*/ 0 h 257503"/>
              <a:gd name="connsiteX1" fmla="*/ 13138 w 89338"/>
              <a:gd name="connsiteY1" fmla="*/ 105103 h 257503"/>
              <a:gd name="connsiteX2" fmla="*/ 78828 w 89338"/>
              <a:gd name="connsiteY2" fmla="*/ 99848 h 257503"/>
              <a:gd name="connsiteX3" fmla="*/ 89338 w 89338"/>
              <a:gd name="connsiteY3" fmla="*/ 178676 h 257503"/>
              <a:gd name="connsiteX4" fmla="*/ 86711 w 89338"/>
              <a:gd name="connsiteY4" fmla="*/ 257503 h 25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38" h="257503">
                <a:moveTo>
                  <a:pt x="0" y="0"/>
                </a:moveTo>
                <a:lnTo>
                  <a:pt x="13138" y="105103"/>
                </a:lnTo>
                <a:lnTo>
                  <a:pt x="78828" y="99848"/>
                </a:lnTo>
                <a:lnTo>
                  <a:pt x="89338" y="178676"/>
                </a:lnTo>
                <a:cubicBezTo>
                  <a:pt x="88462" y="204952"/>
                  <a:pt x="87587" y="231227"/>
                  <a:pt x="86711" y="257503"/>
                </a:cubicBezTo>
              </a:path>
            </a:pathLst>
          </a:cu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N Color 2016">
    <a:dk1>
      <a:sysClr val="windowText" lastClr="000000"/>
    </a:dk1>
    <a:lt1>
      <a:sysClr val="window" lastClr="FFFFFF"/>
    </a:lt1>
    <a:dk2>
      <a:srgbClr val="555555"/>
    </a:dk2>
    <a:lt2>
      <a:srgbClr val="CEC8A8"/>
    </a:lt2>
    <a:accent1>
      <a:srgbClr val="00659A"/>
    </a:accent1>
    <a:accent2>
      <a:srgbClr val="00ADBB"/>
    </a:accent2>
    <a:accent3>
      <a:srgbClr val="D46F4E"/>
    </a:accent3>
    <a:accent4>
      <a:srgbClr val="CFAF1F"/>
    </a:accent4>
    <a:accent5>
      <a:srgbClr val="B5BD00"/>
    </a:accent5>
    <a:accent6>
      <a:srgbClr val="987366"/>
    </a:accent6>
    <a:hlink>
      <a:srgbClr val="00659A"/>
    </a:hlink>
    <a:folHlink>
      <a:srgbClr val="5D1E79"/>
    </a:folHlink>
  </a:clrScheme>
  <a:fontScheme name="NN Arial-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769</Words>
  <Application>Microsoft Office PowerPoint</Application>
  <PresentationFormat>On-screen Show (4:3)</PresentationFormat>
  <Paragraphs>147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Valued Customer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Stackpole</dc:creator>
  <cp:lastModifiedBy>Max Henkle</cp:lastModifiedBy>
  <cp:revision>64</cp:revision>
  <cp:lastPrinted>2016-08-05T23:52:31Z</cp:lastPrinted>
  <dcterms:created xsi:type="dcterms:W3CDTF">2016-08-05T21:59:31Z</dcterms:created>
  <dcterms:modified xsi:type="dcterms:W3CDTF">2016-10-11T21:46:43Z</dcterms:modified>
</cp:coreProperties>
</file>